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87" r:id="rId2"/>
    <p:sldMasterId id="2147483691" r:id="rId3"/>
  </p:sldMasterIdLst>
  <p:notesMasterIdLst>
    <p:notesMasterId r:id="rId38"/>
  </p:notesMasterIdLst>
  <p:handoutMasterIdLst>
    <p:handoutMasterId r:id="rId39"/>
  </p:handoutMasterIdLst>
  <p:sldIdLst>
    <p:sldId id="605" r:id="rId4"/>
    <p:sldId id="607" r:id="rId5"/>
    <p:sldId id="608" r:id="rId6"/>
    <p:sldId id="505" r:id="rId7"/>
    <p:sldId id="606" r:id="rId8"/>
    <p:sldId id="593" r:id="rId9"/>
    <p:sldId id="594" r:id="rId10"/>
    <p:sldId id="595" r:id="rId11"/>
    <p:sldId id="609" r:id="rId12"/>
    <p:sldId id="603" r:id="rId13"/>
    <p:sldId id="333" r:id="rId14"/>
    <p:sldId id="604" r:id="rId15"/>
    <p:sldId id="599" r:id="rId16"/>
    <p:sldId id="600" r:id="rId17"/>
    <p:sldId id="601" r:id="rId18"/>
    <p:sldId id="347" r:id="rId19"/>
    <p:sldId id="556" r:id="rId20"/>
    <p:sldId id="558" r:id="rId21"/>
    <p:sldId id="557" r:id="rId22"/>
    <p:sldId id="559" r:id="rId23"/>
    <p:sldId id="560" r:id="rId24"/>
    <p:sldId id="561" r:id="rId25"/>
    <p:sldId id="562" r:id="rId26"/>
    <p:sldId id="563" r:id="rId27"/>
    <p:sldId id="565" r:id="rId28"/>
    <p:sldId id="566" r:id="rId29"/>
    <p:sldId id="567" r:id="rId30"/>
    <p:sldId id="568" r:id="rId31"/>
    <p:sldId id="592" r:id="rId32"/>
    <p:sldId id="569" r:id="rId33"/>
    <p:sldId id="596" r:id="rId34"/>
    <p:sldId id="597" r:id="rId35"/>
    <p:sldId id="570" r:id="rId36"/>
    <p:sldId id="610"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zā Fermā teorēma" id="{1FAD1ABF-089D-455E-B1C3-A7DF80C39BDF}">
          <p14:sldIdLst>
            <p14:sldId id="605"/>
            <p14:sldId id="607"/>
            <p14:sldId id="608"/>
          </p14:sldIdLst>
        </p14:section>
        <p14:section name="Untitled Section" id="{F52CB042-CE9C-4A67-A6A4-394219C7020A}">
          <p14:sldIdLst>
            <p14:sldId id="505"/>
            <p14:sldId id="606"/>
            <p14:sldId id="593"/>
            <p14:sldId id="594"/>
            <p14:sldId id="595"/>
            <p14:sldId id="609"/>
          </p14:sldIdLst>
        </p14:section>
        <p14:section name="Ležanra un Kummera teorēmas" id="{A7FFA236-7FF8-D64F-9DC4-E12A807EBC05}">
          <p14:sldIdLst>
            <p14:sldId id="603"/>
            <p14:sldId id="333"/>
            <p14:sldId id="604"/>
            <p14:sldId id="599"/>
            <p14:sldId id="600"/>
            <p14:sldId id="601"/>
            <p14:sldId id="347"/>
          </p14:sldIdLst>
        </p14:section>
        <p14:section name="Kāpinātāja pacelšanas lemmas" id="{B94C5AA7-8E16-4830-9F53-736A2C27287D}">
          <p14:sldIdLst>
            <p14:sldId id="556"/>
            <p14:sldId id="558"/>
            <p14:sldId id="557"/>
            <p14:sldId id="559"/>
            <p14:sldId id="560"/>
            <p14:sldId id="561"/>
            <p14:sldId id="562"/>
            <p14:sldId id="563"/>
            <p14:sldId id="565"/>
            <p14:sldId id="566"/>
            <p14:sldId id="567"/>
            <p14:sldId id="568"/>
            <p14:sldId id="592"/>
            <p14:sldId id="569"/>
          </p14:sldIdLst>
        </p14:section>
        <p14:section name="Eksponentes pacelšanas lemmas lietojumi" id="{74E1D2F9-A560-4F4A-BCF5-A5DEB9869441}">
          <p14:sldIdLst>
            <p14:sldId id="596"/>
            <p14:sldId id="597"/>
            <p14:sldId id="570"/>
            <p14:sldId id="610"/>
          </p14:sldIdLst>
        </p14:section>
      </p14:sectionLst>
    </p:ext>
    <p:ext uri="{EFAFB233-063F-42B5-8137-9DF3F51BA10A}">
      <p15:sldGuideLst xmlns:p15="http://schemas.microsoft.com/office/powerpoint/2012/main">
        <p15:guide id="1" orient="horz" pos="3064">
          <p15:clr>
            <a:srgbClr val="A4A3A4"/>
          </p15:clr>
        </p15:guide>
        <p15:guide id="2" pos="220">
          <p15:clr>
            <a:srgbClr val="A4A3A4"/>
          </p15:clr>
        </p15:guide>
        <p15:guide id="3" pos="5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sitis, Kalvis" initials="AK" lastIdx="1" clrIdx="0">
    <p:extLst>
      <p:ext uri="{19B8F6BF-5375-455C-9EA6-DF929625EA0E}">
        <p15:presenceInfo xmlns:p15="http://schemas.microsoft.com/office/powerpoint/2012/main" userId="S-1-5-21-2099920240-397961286-17591369-337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2D1E"/>
    <a:srgbClr val="3333FF"/>
    <a:srgbClr val="FF6C0C"/>
    <a:srgbClr val="299D37"/>
    <a:srgbClr val="000000"/>
    <a:srgbClr val="808080"/>
    <a:srgbClr val="4D4D4D"/>
    <a:srgbClr val="666465"/>
    <a:srgbClr val="CCCCC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09" autoAdjust="0"/>
    <p:restoredTop sz="80717" autoAdjust="0"/>
  </p:normalViewPr>
  <p:slideViewPr>
    <p:cSldViewPr snapToGrid="0" snapToObjects="1" showGuides="1">
      <p:cViewPr varScale="1">
        <p:scale>
          <a:sx n="123" d="100"/>
          <a:sy n="123" d="100"/>
        </p:scale>
        <p:origin x="876" y="102"/>
      </p:cViewPr>
      <p:guideLst>
        <p:guide orient="horz" pos="3064"/>
        <p:guide pos="220"/>
        <p:guide pos="554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326"/>
    </p:cViewPr>
  </p:sorterViewPr>
  <p:notesViewPr>
    <p:cSldViewPr snapToGrid="0" snapToObjects="1" showGuides="1">
      <p:cViewPr>
        <p:scale>
          <a:sx n="70" d="100"/>
          <a:sy n="70" d="100"/>
        </p:scale>
        <p:origin x="-3048"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62D330-A21E-4CA8-B066-FB950CEE6323}" type="datetimeFigureOut">
              <a:rPr lang="en-GB" smtClean="0"/>
              <a:t>02/03/2020</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7C7189-B2F5-4D8E-B522-BCD40F60C82B}" type="slidenum">
              <a:rPr lang="en-GB" smtClean="0"/>
              <a:t>‹#›</a:t>
            </a:fld>
            <a:endParaRPr lang="en-GB"/>
          </a:p>
        </p:txBody>
      </p:sp>
    </p:spTree>
    <p:extLst>
      <p:ext uri="{BB962C8B-B14F-4D97-AF65-F5344CB8AC3E}">
        <p14:creationId xmlns:p14="http://schemas.microsoft.com/office/powerpoint/2010/main" val="1180156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765DB-18AC-3F42-8A01-45EA04C553EE}" type="datetimeFigureOut">
              <a:rPr lang="en-US" smtClean="0"/>
              <a:pPr/>
              <a:t>3/2/2020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6B008-1A7D-0F4F-ABE4-6B8E2FFE7421}" type="slidenum">
              <a:rPr lang="en-US" smtClean="0"/>
              <a:pPr/>
              <a:t>‹#›</a:t>
            </a:fld>
            <a:endParaRPr lang="en-US"/>
          </a:p>
        </p:txBody>
      </p:sp>
    </p:spTree>
    <p:extLst>
      <p:ext uri="{BB962C8B-B14F-4D97-AF65-F5344CB8AC3E}">
        <p14:creationId xmlns:p14="http://schemas.microsoft.com/office/powerpoint/2010/main" val="1462301506"/>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sz="1200" b="0" i="0" kern="1200" dirty="0">
                <a:solidFill>
                  <a:schemeClr val="tx1"/>
                </a:solidFill>
                <a:effectLst/>
                <a:latin typeface="+mn-lt"/>
                <a:ea typeface="+mn-ea"/>
                <a:cs typeface="+mn-cs"/>
              </a:rPr>
              <a:t>Lielākā pirmskaitļa pakāpe, ar ko dalās faktoriāli vai </a:t>
            </a:r>
            <a:r>
              <a:rPr lang="lv-LV" sz="1200" b="0" i="0" kern="1200" dirty="0" err="1">
                <a:solidFill>
                  <a:schemeClr val="tx1"/>
                </a:solidFill>
                <a:effectLst/>
                <a:latin typeface="+mn-lt"/>
                <a:ea typeface="+mn-ea"/>
                <a:cs typeface="+mn-cs"/>
              </a:rPr>
              <a:t>binomiālie</a:t>
            </a:r>
            <a:r>
              <a:rPr lang="lv-LV" sz="1200" b="0" i="0" kern="1200" dirty="0">
                <a:solidFill>
                  <a:schemeClr val="tx1"/>
                </a:solidFill>
                <a:effectLst/>
                <a:latin typeface="+mn-lt"/>
                <a:ea typeface="+mn-ea"/>
                <a:cs typeface="+mn-cs"/>
              </a:rPr>
              <a:t> koeficienti, </a:t>
            </a:r>
            <a:r>
              <a:rPr lang="lv-LV" sz="1200" b="0" i="0" kern="1200" dirty="0" err="1">
                <a:solidFill>
                  <a:schemeClr val="tx1"/>
                </a:solidFill>
                <a:effectLst/>
                <a:latin typeface="+mn-lt"/>
                <a:ea typeface="+mn-ea"/>
                <a:cs typeface="+mn-cs"/>
              </a:rPr>
              <a:t>Ležandra</a:t>
            </a:r>
            <a:r>
              <a:rPr lang="lv-LV" sz="1200" b="0" i="0" kern="1200" dirty="0">
                <a:solidFill>
                  <a:schemeClr val="tx1"/>
                </a:solidFill>
                <a:effectLst/>
                <a:latin typeface="+mn-lt"/>
                <a:ea typeface="+mn-ea"/>
                <a:cs typeface="+mn-cs"/>
              </a:rPr>
              <a:t> teorēma (veselo daļu sasummēšana), </a:t>
            </a:r>
            <a:r>
              <a:rPr lang="lv-LV" sz="1200" b="0" i="0" kern="1200" dirty="0" err="1">
                <a:solidFill>
                  <a:schemeClr val="tx1"/>
                </a:solidFill>
                <a:effectLst/>
                <a:latin typeface="+mn-lt"/>
                <a:ea typeface="+mn-ea"/>
                <a:cs typeface="+mn-cs"/>
              </a:rPr>
              <a:t>Kummera</a:t>
            </a:r>
            <a:r>
              <a:rPr lang="lv-LV" sz="1200" b="0" i="0" kern="1200" dirty="0">
                <a:solidFill>
                  <a:schemeClr val="tx1"/>
                </a:solidFill>
                <a:effectLst/>
                <a:latin typeface="+mn-lt"/>
                <a:ea typeface="+mn-ea"/>
                <a:cs typeface="+mn-cs"/>
              </a:rPr>
              <a:t> teorēma (skaitļa pierakstīšana skaitīšanas sistēmā ar bāzi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Pakāpes pacelšanas lemmas - ar kādu lielāko </a:t>
            </a:r>
            <a:r>
              <a:rPr lang="lv-LV" sz="1200" b="0" i="0" kern="1200" dirty="0" err="1">
                <a:solidFill>
                  <a:schemeClr val="tx1"/>
                </a:solidFill>
                <a:effectLst/>
                <a:latin typeface="+mn-lt"/>
                <a:ea typeface="+mn-ea"/>
                <a:cs typeface="+mn-cs"/>
              </a:rPr>
              <a:t>p</a:t>
            </a:r>
            <a:r>
              <a:rPr lang="lv-LV" sz="1200" b="0" i="0" kern="1200" dirty="0">
                <a:solidFill>
                  <a:schemeClr val="tx1"/>
                </a:solidFill>
                <a:effectLst/>
                <a:latin typeface="+mn-lt"/>
                <a:ea typeface="+mn-ea"/>
                <a:cs typeface="+mn-cs"/>
              </a:rPr>
              <a:t> pakāpi dalās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un </a:t>
            </a:r>
            <a:r>
              <a:rPr lang="lv-LV" sz="1200" b="0" i="0" kern="1200" dirty="0" err="1">
                <a:solidFill>
                  <a:schemeClr val="tx1"/>
                </a:solidFill>
                <a:effectLst/>
                <a:latin typeface="+mn-lt"/>
                <a:ea typeface="+mn-ea"/>
                <a:cs typeface="+mn-cs"/>
              </a:rPr>
              <a:t>a^m-b^m</a:t>
            </a:r>
            <a:r>
              <a:rPr lang="lv-LV" sz="1200" b="0" i="0" kern="1200" dirty="0">
                <a:solidFill>
                  <a:schemeClr val="tx1"/>
                </a:solidFill>
                <a:effectLst/>
                <a:latin typeface="+mn-lt"/>
                <a:ea typeface="+mn-ea"/>
                <a:cs typeface="+mn-cs"/>
              </a:rPr>
              <a:t>.  Kādēļ noteiktu rindu </a:t>
            </a:r>
            <a:r>
              <a:rPr lang="lv-LV" sz="1200" b="0" i="0" kern="1200" dirty="0" err="1">
                <a:solidFill>
                  <a:schemeClr val="tx1"/>
                </a:solidFill>
                <a:effectLst/>
                <a:latin typeface="+mn-lt"/>
                <a:ea typeface="+mn-ea"/>
                <a:cs typeface="+mn-cs"/>
              </a:rPr>
              <a:t>parciālsummas</a:t>
            </a:r>
            <a:r>
              <a:rPr lang="lv-LV" sz="1200" b="0" i="0" kern="1200" dirty="0">
                <a:solidFill>
                  <a:schemeClr val="tx1"/>
                </a:solidFill>
                <a:effectLst/>
                <a:latin typeface="+mn-lt"/>
                <a:ea typeface="+mn-ea"/>
                <a:cs typeface="+mn-cs"/>
              </a:rPr>
              <a:t> nevar būt veselas (atrodot skaitītāja un saucēja kārtu pēc kāda pirmskaitļa).</a:t>
            </a:r>
          </a:p>
          <a:p>
            <a:endParaRPr lang="lv-LV" sz="1200" b="0" i="0" kern="1200" dirty="0">
              <a:solidFill>
                <a:schemeClr val="tx1"/>
              </a:solidFill>
              <a:effectLst/>
              <a:latin typeface="+mn-lt"/>
              <a:ea typeface="+mn-ea"/>
              <a:cs typeface="+mn-cs"/>
            </a:endParaRPr>
          </a:p>
          <a:p>
            <a:r>
              <a:rPr lang="lv-LV" sz="1200" b="0" i="0" kern="1200" dirty="0">
                <a:solidFill>
                  <a:schemeClr val="tx1"/>
                </a:solidFill>
                <a:effectLst/>
                <a:latin typeface="+mn-lt"/>
                <a:ea typeface="+mn-ea"/>
                <a:cs typeface="+mn-cs"/>
              </a:rPr>
              <a:t>Dažādas citas likumsakarības, kuras izmanto periodiskas virknes, </a:t>
            </a:r>
            <a:r>
              <a:rPr lang="lv-LV" sz="1200" b="0" i="0" kern="1200">
                <a:solidFill>
                  <a:schemeClr val="tx1"/>
                </a:solidFill>
                <a:effectLst/>
                <a:latin typeface="+mn-lt"/>
                <a:ea typeface="+mn-ea"/>
                <a:cs typeface="+mn-cs"/>
              </a:rPr>
              <a:t>simetriskas izteiksmes, u.c</a:t>
            </a:r>
            <a:r>
              <a:rPr lang="lv-LV" sz="1200" b="0" i="0" kern="1200" dirty="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3697153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088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baseline="0" dirty="0"/>
              <a:t>{http://reu.dimacs.rutgers.edu/~mslusky/}</a:t>
            </a:r>
            <a:endParaRPr lang="en-US" dirty="0"/>
          </a:p>
        </p:txBody>
      </p:sp>
    </p:spTree>
    <p:extLst>
      <p:ext uri="{BB962C8B-B14F-4D97-AF65-F5344CB8AC3E}">
        <p14:creationId xmlns:p14="http://schemas.microsoft.com/office/powerpoint/2010/main" val="106398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92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Kas notiek ar nullēm? (T.i. tiem reizinātājiem, kuros rezultāt</a:t>
            </a:r>
            <a:r>
              <a:rPr lang="lv-LV" baseline="0" dirty="0"/>
              <a:t>s ir nulle?)</a:t>
            </a:r>
            <a:endParaRPr lang="en-US" dirty="0"/>
          </a:p>
        </p:txBody>
      </p:sp>
    </p:spTree>
    <p:extLst>
      <p:ext uri="{BB962C8B-B14F-4D97-AF65-F5344CB8AC3E}">
        <p14:creationId xmlns:p14="http://schemas.microsoft.com/office/powerpoint/2010/main" val="19287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Sk.</a:t>
            </a:r>
            <a:r>
              <a:rPr lang="lv-LV" baseline="0" dirty="0"/>
              <a:t> </a:t>
            </a:r>
            <a:r>
              <a:rPr lang="ru-RU" baseline="0" dirty="0"/>
              <a:t>\</a:t>
            </a:r>
            <a:r>
              <a:rPr lang="en-US" baseline="0" dirty="0" err="1"/>
              <a:t>url</a:t>
            </a:r>
            <a:r>
              <a:rPr lang="en-US" baseline="0" dirty="0"/>
              <a:t>{http://mathoverflow.net/questions/51905/how-to-picture-mathbbc-p}</a:t>
            </a:r>
          </a:p>
          <a:p>
            <a:endParaRPr lang="en-US" baseline="0" dirty="0"/>
          </a:p>
          <a:p>
            <a:endParaRPr lang="en-US" dirty="0"/>
          </a:p>
        </p:txBody>
      </p:sp>
    </p:spTree>
    <p:extLst>
      <p:ext uri="{BB962C8B-B14F-4D97-AF65-F5344CB8AC3E}">
        <p14:creationId xmlns:p14="http://schemas.microsoft.com/office/powerpoint/2010/main" val="266738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a:t>
            </a:r>
            <a:r>
              <a:rPr lang="en-US" dirty="0" err="1"/>
              <a:t>url</a:t>
            </a:r>
            <a:r>
              <a:rPr lang="en-US" dirty="0"/>
              <a:t>{https://cp4space.wordpress.com/2014/04/13/lifting-the-exponent/}</a:t>
            </a:r>
            <a:endParaRPr lang="lv-LV" dirty="0"/>
          </a:p>
          <a:p>
            <a:endParaRPr lang="lv-LV" dirty="0"/>
          </a:p>
          <a:p>
            <a:r>
              <a:rPr lang="lv-LV" dirty="0"/>
              <a:t>Cerība trāpīt Eilera teorēmai nav</a:t>
            </a:r>
            <a:r>
              <a:rPr lang="lv-LV" baseline="0" dirty="0"/>
              <a:t> liela.</a:t>
            </a:r>
            <a:endParaRPr lang="en-US" dirty="0"/>
          </a:p>
          <a:p>
            <a:endParaRPr lang="en-US" dirty="0"/>
          </a:p>
        </p:txBody>
      </p:sp>
    </p:spTree>
    <p:extLst>
      <p:ext uri="{BB962C8B-B14F-4D97-AF65-F5344CB8AC3E}">
        <p14:creationId xmlns:p14="http://schemas.microsoft.com/office/powerpoint/2010/main" val="3825875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Šis attēls parāda nolobīšanas</a:t>
            </a:r>
            <a:r>
              <a:rPr lang="lv-LV" baseline="0" dirty="0"/>
              <a:t> paņēmienu. </a:t>
            </a:r>
            <a:endParaRPr lang="en-US" dirty="0"/>
          </a:p>
        </p:txBody>
      </p:sp>
    </p:spTree>
    <p:extLst>
      <p:ext uri="{BB962C8B-B14F-4D97-AF65-F5344CB8AC3E}">
        <p14:creationId xmlns:p14="http://schemas.microsoft.com/office/powerpoint/2010/main" val="313365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Zīmējumā</a:t>
            </a:r>
            <a:r>
              <a:rPr lang="lv-LV" baseline="0" dirty="0"/>
              <a:t> dots grafiks funkcijai $v_3(n)$. Intervālā $[1,100]$ šī funkcija tikai vienu reizi pieņem vērtību $4$. Jo $81$ dalās ar $3^4$. Visiem citiem argumentiem vērtības ir $0$, $1$, $2$, $3$. </a:t>
            </a:r>
            <a:endParaRPr lang="en-US" dirty="0"/>
          </a:p>
        </p:txBody>
      </p:sp>
    </p:spTree>
    <p:extLst>
      <p:ext uri="{BB962C8B-B14F-4D97-AF65-F5344CB8AC3E}">
        <p14:creationId xmlns:p14="http://schemas.microsoft.com/office/powerpoint/2010/main" val="237883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15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lv-LV" dirty="0"/>
              <a:t>LTE</a:t>
            </a:r>
            <a:r>
              <a:rPr lang="lv-LV" baseline="0" dirty="0"/>
              <a:t> – Lifting the Exponent Lemma.</a:t>
            </a:r>
            <a:endParaRPr lang="en-US" dirty="0"/>
          </a:p>
        </p:txBody>
      </p:sp>
    </p:spTree>
    <p:extLst>
      <p:ext uri="{BB962C8B-B14F-4D97-AF65-F5344CB8AC3E}">
        <p14:creationId xmlns:p14="http://schemas.microsoft.com/office/powerpoint/2010/main" val="335632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Domas</a:t>
            </a:r>
            <a:r>
              <a:rPr lang="lv-LV" baseline="0" dirty="0"/>
              <a:t> par to, kāds ir "patvaļīgs naturāls skaitlis" mēdz atšķirties. Ir iespējamas spēles ar jauktu (varbūtisku) stratēģiju, kur jānosauc skaitļi $1$, $2$, $5$ (ar dažādām varbūtībām). </a:t>
            </a:r>
          </a:p>
          <a:p>
            <a:endParaRPr lang="lv-LV" baseline="0" dirty="0"/>
          </a:p>
          <a:p>
            <a:r>
              <a:rPr lang="lv-LV" b="0" baseline="0" dirty="0"/>
              <a:t>**Šādas spēles piemērs:**</a:t>
            </a:r>
            <a:r>
              <a:rPr lang="lv-LV" baseline="0" dirty="0"/>
              <a:t> Divi spēlētāji $A$ un $B$ iedomājas katrs savu naturālu skaitli – apzīmēsim šos skaitļus ar $a$ un $b$. Ja abi skaitļi ir vienādi, tad rezultāts ir neizšķirts. Citādi uzvar tas spēlētājs, kurš nosaucis skaitli, kurš ir vai nu $x </a:t>
            </a:r>
            <a:r>
              <a:rPr lang="en-US" baseline="0" dirty="0"/>
              <a:t>\in (1;3)$ </a:t>
            </a:r>
            <a:r>
              <a:rPr lang="en-US" baseline="0" dirty="0" err="1"/>
              <a:t>reizes</a:t>
            </a:r>
            <a:r>
              <a:rPr lang="en-US" baseline="0" dirty="0"/>
              <a:t> </a:t>
            </a:r>
            <a:r>
              <a:rPr lang="en-US" baseline="0" dirty="0" err="1"/>
              <a:t>liel</a:t>
            </a:r>
            <a:r>
              <a:rPr lang="lv-LV" baseline="0" dirty="0"/>
              <a:t>āks nekā pretinieka skaitlis, vai arī skaitli, kurš ir vairāk nekā trīs reizes mazāks nekā pretinieka skaitlis. Kā pareizi jāspēlē, lai uzvarētu? (Pamatot, ka stratēģija, kuru pretinieks nevar pārspēt, var saukt skaitļus $1$, $2$ un $5$ ar noteiktām varbūtībām. Atrast šīs varbūtības!)</a:t>
            </a:r>
          </a:p>
          <a:p>
            <a:endParaRPr lang="lv-LV" baseline="0" dirty="0"/>
          </a:p>
          <a:p>
            <a:r>
              <a:rPr lang="lv-LV" dirty="0"/>
              <a:t>A.Andžāna olimpiāžu</a:t>
            </a:r>
            <a:r>
              <a:rPr lang="lv-LV" baseline="0" dirty="0"/>
              <a:t> pulciņu dalībnieki par šādu nejaušu naturālu skaitli uzskatīja $17$, tas nereti tika pirmais izmēģināts, lai pārbaudītu dažādus apgalvojumus. Tas nav tik mazs, lai būtu triviāls, bet nav arī tik liels, lai nevarētu veikt aprēķinus. Savukārt romāna *</a:t>
            </a:r>
            <a:r>
              <a:rPr lang="en-US" baseline="0" dirty="0"/>
              <a:t>The Hitchhiker's Guide to the Galaxy</a:t>
            </a:r>
            <a:r>
              <a:rPr lang="lv-LV" baseline="0" dirty="0"/>
              <a:t>* cienītāji par šādu skaitli bieži min $42$. </a:t>
            </a:r>
            <a:endParaRPr lang="en-US" dirty="0"/>
          </a:p>
        </p:txBody>
      </p:sp>
    </p:spTree>
    <p:extLst>
      <p:ext uri="{BB962C8B-B14F-4D97-AF65-F5344CB8AC3E}">
        <p14:creationId xmlns:p14="http://schemas.microsoft.com/office/powerpoint/2010/main" val="2854755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ext 1 Column">
    <p:spTree>
      <p:nvGrpSpPr>
        <p:cNvPr id="1" name=""/>
        <p:cNvGrpSpPr/>
        <p:nvPr/>
      </p:nvGrpSpPr>
      <p:grpSpPr>
        <a:xfrm>
          <a:off x="0" y="0"/>
          <a:ext cx="0" cy="0"/>
          <a:chOff x="0" y="0"/>
          <a:chExt cx="0" cy="0"/>
        </a:xfrm>
      </p:grpSpPr>
      <p:sp>
        <p:nvSpPr>
          <p:cNvPr id="2" name="Rounded Rectangle 1"/>
          <p:cNvSpPr/>
          <p:nvPr userDrawn="1"/>
        </p:nvSpPr>
        <p:spPr>
          <a:xfrm>
            <a:off x="-8718" y="3040"/>
            <a:ext cx="9152718" cy="508520"/>
          </a:xfrm>
          <a:prstGeom prst="roundRect">
            <a:avLst>
              <a:gd name="adj" fmla="val 20337"/>
            </a:avLst>
          </a:prstGeom>
          <a:solidFill>
            <a:srgbClr val="FF6C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1600">
                <a:solidFill>
                  <a:schemeClr val="tx2"/>
                </a:solidFill>
              </a:defRPr>
            </a:lvl1pPr>
            <a:lvl2pPr marL="455613" indent="-223838">
              <a:buClr>
                <a:schemeClr val="tx1"/>
              </a:buClr>
              <a:buSzPct val="90000"/>
              <a:buFont typeface="Webdings" panose="05030102010509060703" pitchFamily="18" charset="2"/>
              <a:buChar char="4"/>
              <a:defRPr sz="1400">
                <a:solidFill>
                  <a:schemeClr val="tx2"/>
                </a:solidFill>
              </a:defRPr>
            </a:lvl2pPr>
            <a:lvl3pPr marL="679450" indent="-209550">
              <a:buClr>
                <a:schemeClr val="tx1"/>
              </a:buClr>
              <a:buSzPct val="85000"/>
              <a:buFont typeface="Webdings" panose="05030102010509060703" pitchFamily="18" charset="2"/>
              <a:buChar char="4"/>
              <a:defRPr sz="1400">
                <a:solidFill>
                  <a:schemeClr val="tx2"/>
                </a:solidFill>
              </a:defRPr>
            </a:lvl3pPr>
            <a:lvl4pPr marL="896112" indent="-228600">
              <a:buClr>
                <a:schemeClr val="tx1"/>
              </a:buClr>
              <a:buSzPct val="100000"/>
              <a:buFont typeface="Wingdings" panose="05000000000000000000" pitchFamily="2" charset="2"/>
              <a:buChar char="§"/>
              <a:defRPr sz="1200">
                <a:solidFill>
                  <a:schemeClr val="tx2"/>
                </a:solidFill>
              </a:defRPr>
            </a:lvl4pPr>
            <a:lvl5pPr marL="1828800" indent="0">
              <a:buNone/>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8081752" cy="380661"/>
          </a:xfrm>
          <a:prstGeom prst="rect">
            <a:avLst/>
          </a:prstGeom>
        </p:spPr>
        <p:txBody>
          <a:bodyPr vert="horz" wrap="square" lIns="0" tIns="0" rIns="0" bIns="0">
            <a:noAutofit/>
          </a:bodyPr>
          <a:lstStyle>
            <a:lvl1pPr algn="l">
              <a:defRPr sz="18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9" name="Straight Connector 8"/>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358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ext 1 Column">
    <p:spTree>
      <p:nvGrpSpPr>
        <p:cNvPr id="1" name=""/>
        <p:cNvGrpSpPr/>
        <p:nvPr/>
      </p:nvGrpSpPr>
      <p:grpSpPr>
        <a:xfrm>
          <a:off x="0" y="0"/>
          <a:ext cx="0" cy="0"/>
          <a:chOff x="0" y="0"/>
          <a:chExt cx="0" cy="0"/>
        </a:xfrm>
      </p:grpSpPr>
      <p:sp>
        <p:nvSpPr>
          <p:cNvPr id="2" name="Rounded Rectangle 1"/>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1" y="758505"/>
            <a:ext cx="845680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55827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8" name="Group 7"/>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8565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2 Column">
    <p:spTree>
      <p:nvGrpSpPr>
        <p:cNvPr id="1" name=""/>
        <p:cNvGrpSpPr/>
        <p:nvPr/>
      </p:nvGrpSpPr>
      <p:grpSpPr>
        <a:xfrm>
          <a:off x="0" y="0"/>
          <a:ext cx="0" cy="0"/>
          <a:chOff x="0" y="0"/>
          <a:chExt cx="0" cy="0"/>
        </a:xfrm>
      </p:grpSpPr>
      <p:sp>
        <p:nvSpPr>
          <p:cNvPr id="9" name="Rounded Rectangle 8"/>
          <p:cNvSpPr/>
          <p:nvPr userDrawn="1"/>
        </p:nvSpPr>
        <p:spPr>
          <a:xfrm>
            <a:off x="0" y="4402"/>
            <a:ext cx="9144000" cy="495300"/>
          </a:xfrm>
          <a:prstGeom prst="roundRect">
            <a:avLst/>
          </a:prstGeom>
          <a:solidFill>
            <a:srgbClr val="0095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347472"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686624" y="758505"/>
            <a:ext cx="4105776"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347471" y="61722"/>
            <a:ext cx="7615429" cy="380661"/>
          </a:xfrm>
          <a:prstGeom prst="rect">
            <a:avLst/>
          </a:prstGeom>
        </p:spPr>
        <p:txBody>
          <a:bodyPr vert="horz" wrap="square" lIns="0" tIns="0" rIns="0" bIns="0">
            <a:noAutofit/>
          </a:bodyPr>
          <a:lstStyle>
            <a:lvl1pPr algn="l">
              <a:defRPr sz="2400" b="1">
                <a:solidFill>
                  <a:schemeClr val="bg1"/>
                </a:solidFill>
              </a:defRPr>
            </a:lvl1pPr>
          </a:lstStyle>
          <a:p>
            <a:r>
              <a:rPr lang="en-US" dirty="0"/>
              <a:t>Click to edit Master title style</a:t>
            </a:r>
          </a:p>
        </p:txBody>
      </p:sp>
      <p:grpSp>
        <p:nvGrpSpPr>
          <p:cNvPr id="11" name="Group 10"/>
          <p:cNvGrpSpPr/>
          <p:nvPr userDrawn="1"/>
        </p:nvGrpSpPr>
        <p:grpSpPr>
          <a:xfrm>
            <a:off x="8518410" y="36764"/>
            <a:ext cx="406266" cy="381716"/>
            <a:chOff x="6471270" y="680644"/>
            <a:chExt cx="1763486" cy="1656920"/>
          </a:xfrm>
        </p:grpSpPr>
        <p:cxnSp>
          <p:nvCxnSpPr>
            <p:cNvPr id="12" name="Straight Connector 11"/>
            <p:cNvCxnSpPr/>
            <p:nvPr userDrawn="1"/>
          </p:nvCxnSpPr>
          <p:spPr>
            <a:xfrm flipH="1">
              <a:off x="7353013" y="680644"/>
              <a:ext cx="13750" cy="165692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71270" y="1509104"/>
              <a:ext cx="1763486" cy="0"/>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717546" y="933362"/>
              <a:ext cx="1317580" cy="1165797"/>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6717546" y="904784"/>
              <a:ext cx="1317580" cy="1166026"/>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3799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190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10" name="Content Placeholder 2"/>
          <p:cNvSpPr>
            <a:spLocks noGrp="1"/>
          </p:cNvSpPr>
          <p:nvPr>
            <p:ph idx="1"/>
          </p:nvPr>
        </p:nvSpPr>
        <p:spPr>
          <a:xfrm>
            <a:off x="347471" y="758505"/>
            <a:ext cx="5132053" cy="3680145"/>
          </a:xfrm>
          <a:prstGeom prst="rect">
            <a:avLst/>
          </a:prstGeom>
        </p:spPr>
        <p:txBody>
          <a:bodyPr lIns="0" tIns="0" rIns="0" bIns="0">
            <a:normAutofit/>
          </a:bodyPr>
          <a:lstStyle>
            <a:lvl1pPr marL="0" indent="0">
              <a:buClr>
                <a:schemeClr val="tx1"/>
              </a:buClr>
              <a:buSzPct val="90000"/>
              <a:buFont typeface="Webdings" panose="05030102010509060703" pitchFamily="18" charset="2"/>
              <a:buNone/>
              <a:defRPr sz="2400">
                <a:solidFill>
                  <a:schemeClr val="tx2"/>
                </a:solidFill>
              </a:defRPr>
            </a:lvl1pPr>
            <a:lvl2pPr marL="455613" indent="-223838">
              <a:buClr>
                <a:schemeClr val="tx1"/>
              </a:buClr>
              <a:buSzPct val="90000"/>
              <a:buFont typeface="Webdings" panose="05030102010509060703" pitchFamily="18" charset="2"/>
              <a:buChar char="4"/>
              <a:defRPr sz="2400">
                <a:solidFill>
                  <a:schemeClr val="tx2"/>
                </a:solidFill>
              </a:defRPr>
            </a:lvl2pPr>
            <a:lvl3pPr marL="679450" indent="-209550">
              <a:buClr>
                <a:schemeClr val="tx1"/>
              </a:buClr>
              <a:buSzPct val="85000"/>
              <a:buFont typeface="Webdings" panose="05030102010509060703" pitchFamily="18" charset="2"/>
              <a:buChar char="4"/>
              <a:defRPr sz="2400">
                <a:solidFill>
                  <a:schemeClr val="tx2"/>
                </a:solidFill>
              </a:defRPr>
            </a:lvl3pPr>
            <a:lvl4pPr marL="896112" indent="-228600">
              <a:buClr>
                <a:schemeClr val="tx1"/>
              </a:buClr>
              <a:buSzPct val="100000"/>
              <a:buFont typeface="Wingdings" panose="05000000000000000000" pitchFamily="2" charset="2"/>
              <a:buChar char="§"/>
              <a:defRPr sz="2400">
                <a:solidFill>
                  <a:schemeClr val="tx2"/>
                </a:solidFill>
              </a:defRPr>
            </a:lvl4pPr>
            <a:lvl5pPr marL="1828800" indent="0">
              <a:buNone/>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7"/>
          <p:cNvSpPr>
            <a:spLocks noGrp="1"/>
          </p:cNvSpPr>
          <p:nvPr>
            <p:ph type="title"/>
          </p:nvPr>
        </p:nvSpPr>
        <p:spPr>
          <a:xfrm>
            <a:off x="5864535" y="2694918"/>
            <a:ext cx="2976957" cy="962681"/>
          </a:xfrm>
          <a:prstGeom prst="rect">
            <a:avLst/>
          </a:prstGeom>
        </p:spPr>
        <p:txBody>
          <a:bodyPr vert="horz" wrap="square" lIns="0" tIns="0" rIns="0" bIns="0">
            <a:noAutofit/>
          </a:bodyPr>
          <a:lstStyle>
            <a:lvl1pPr algn="ctr">
              <a:defRPr sz="3200" b="1">
                <a:solidFill>
                  <a:srgbClr val="00395E"/>
                </a:solidFill>
              </a:defRPr>
            </a:lvl1pPr>
          </a:lstStyle>
          <a:p>
            <a:r>
              <a:rPr lang="en-US" dirty="0"/>
              <a:t>Click to edit Master title </a:t>
            </a:r>
            <a:r>
              <a:rPr lang="en-US" dirty="0" err="1"/>
              <a:t>styl</a:t>
            </a:r>
            <a:endParaRPr lang="en-US" dirty="0"/>
          </a:p>
        </p:txBody>
      </p:sp>
      <p:grpSp>
        <p:nvGrpSpPr>
          <p:cNvPr id="27" name="Group 26"/>
          <p:cNvGrpSpPr/>
          <p:nvPr userDrawn="1"/>
        </p:nvGrpSpPr>
        <p:grpSpPr>
          <a:xfrm>
            <a:off x="6905267" y="1097768"/>
            <a:ext cx="895493" cy="841379"/>
            <a:chOff x="6471270" y="680644"/>
            <a:chExt cx="1763486" cy="1656920"/>
          </a:xfrm>
        </p:grpSpPr>
        <p:cxnSp>
          <p:nvCxnSpPr>
            <p:cNvPr id="3" name="Straight Connector 2"/>
            <p:cNvCxnSpPr/>
            <p:nvPr userDrawn="1"/>
          </p:nvCxnSpPr>
          <p:spPr>
            <a:xfrm flipH="1">
              <a:off x="7353013" y="680644"/>
              <a:ext cx="13750" cy="165692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71270" y="1509104"/>
              <a:ext cx="1763486" cy="0"/>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717546" y="933362"/>
              <a:ext cx="1317580" cy="1165797"/>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6717546" y="904784"/>
              <a:ext cx="1317580" cy="1166026"/>
            </a:xfrm>
            <a:prstGeom prst="line">
              <a:avLst/>
            </a:prstGeom>
            <a:ln w="101600">
              <a:solidFill>
                <a:srgbClr val="00395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3211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1450" y="1945640"/>
            <a:ext cx="3609975" cy="1308050"/>
          </a:xfrm>
          <a:prstGeom prst="rect">
            <a:avLst/>
          </a:prstGeom>
        </p:spPr>
        <p:txBody>
          <a:bodyPr wrap="square" lIns="0" tIns="0" rIns="0" bIns="0">
            <a:spAutoFit/>
          </a:bodyPr>
          <a:lstStyle>
            <a:lvl1pPr marL="0" marR="0" indent="0" algn="l" defTabSz="457200" rtl="0" eaLnBrk="1" fontAlgn="auto" latinLnBrk="0" hangingPunct="1">
              <a:lnSpc>
                <a:spcPts val="3400"/>
              </a:lnSpc>
              <a:spcBef>
                <a:spcPct val="0"/>
              </a:spcBef>
              <a:spcAft>
                <a:spcPts val="0"/>
              </a:spcAft>
              <a:buClrTx/>
              <a:buSzTx/>
              <a:buFontTx/>
              <a:buNone/>
              <a:tabLst/>
              <a:defRPr sz="2800" b="1">
                <a:solidFill>
                  <a:srgbClr val="00395E"/>
                </a:solidFill>
              </a:defRPr>
            </a:lvl1pPr>
          </a:lstStyle>
          <a:p>
            <a:pPr lvl="0"/>
            <a:r>
              <a:rPr lang="en-US" dirty="0"/>
              <a:t>CLICK TO EDIT PRESENTATION TITLE</a:t>
            </a:r>
          </a:p>
        </p:txBody>
      </p:sp>
      <p:sp>
        <p:nvSpPr>
          <p:cNvPr id="11" name="Text Placeholder 10"/>
          <p:cNvSpPr>
            <a:spLocks noGrp="1"/>
          </p:cNvSpPr>
          <p:nvPr>
            <p:ph type="body" sz="quarter" idx="10" hasCustomPrompt="1"/>
          </p:nvPr>
        </p:nvSpPr>
        <p:spPr>
          <a:xfrm>
            <a:off x="4419600" y="1945640"/>
            <a:ext cx="4384675" cy="2854960"/>
          </a:xfrm>
          <a:prstGeom prst="rect">
            <a:avLst/>
          </a:prstGeom>
        </p:spPr>
        <p:txBody>
          <a:bodyPr vert="horz" wrap="square" lIns="0" tIns="0" rIns="0" bIns="0">
            <a:noAutofit/>
          </a:bodyPr>
          <a:lstStyle>
            <a:lvl1pPr marL="0" indent="0" algn="l">
              <a:spcBef>
                <a:spcPts val="0"/>
              </a:spcBef>
              <a:buNone/>
              <a:defRPr sz="1800" b="1" i="0" baseline="0">
                <a:solidFill>
                  <a:srgbClr val="FFFFFF"/>
                </a:solidFill>
              </a:defRPr>
            </a:lvl1pPr>
            <a:lvl2pPr>
              <a:buNone/>
              <a:defRPr>
                <a:solidFill>
                  <a:srgbClr val="FFFFFF"/>
                </a:solidFill>
              </a:defRPr>
            </a:lvl2pPr>
            <a:lvl3pPr>
              <a:buNone/>
              <a:defRPr>
                <a:solidFill>
                  <a:srgbClr val="FFFFFF"/>
                </a:solidFill>
              </a:defRPr>
            </a:lvl3pPr>
            <a:lvl4pPr>
              <a:buNone/>
              <a:defRPr>
                <a:solidFill>
                  <a:srgbClr val="FFFFFF"/>
                </a:solidFill>
              </a:defRPr>
            </a:lvl4pPr>
            <a:lvl5pPr>
              <a:defRPr>
                <a:solidFill>
                  <a:srgbClr val="FFFFFF"/>
                </a:solidFill>
              </a:defRPr>
            </a:lvl5pPr>
          </a:lstStyle>
          <a:p>
            <a:pPr lvl="0"/>
            <a:r>
              <a:rPr lang="en-US" dirty="0"/>
              <a:t>Presenter Name</a:t>
            </a:r>
          </a:p>
          <a:p>
            <a:pPr lvl="0"/>
            <a:r>
              <a:rPr lang="en-US" dirty="0"/>
              <a:t>Presenter Title</a:t>
            </a:r>
          </a:p>
        </p:txBody>
      </p:sp>
    </p:spTree>
    <p:extLst>
      <p:ext uri="{BB962C8B-B14F-4D97-AF65-F5344CB8AC3E}">
        <p14:creationId xmlns:p14="http://schemas.microsoft.com/office/powerpoint/2010/main" val="8793597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85" r:id="rId2"/>
    <p:sldLayoutId id="2147483686" r:id="rId3"/>
    <p:sldLayoutId id="2147483694"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200276" y="4784547"/>
            <a:ext cx="6604264" cy="297517"/>
          </a:xfrm>
          <a:prstGeom prst="rect">
            <a:avLst/>
          </a:prstGeom>
          <a:noFill/>
        </p:spPr>
        <p:txBody>
          <a:bodyPr wrap="square" lIns="0" tIns="0" rIns="0" bIns="0" rtlCol="0">
            <a:noAutofit/>
          </a:bodyPr>
          <a:lstStyle/>
          <a:p>
            <a:pPr algn="r">
              <a:lnSpc>
                <a:spcPct val="100000"/>
              </a:lnSpc>
            </a:pPr>
            <a:r>
              <a:rPr lang="en-GB" sz="1000" baseline="0" dirty="0">
                <a:solidFill>
                  <a:schemeClr val="tx2"/>
                </a:solidFill>
              </a:rPr>
              <a:t>NMS </a:t>
            </a:r>
            <a:r>
              <a:rPr lang="en-GB" sz="1000" baseline="0" dirty="0" err="1">
                <a:solidFill>
                  <a:schemeClr val="tx2"/>
                </a:solidFill>
              </a:rPr>
              <a:t>Izlases</a:t>
            </a:r>
            <a:r>
              <a:rPr lang="en-GB" sz="1000" baseline="0" dirty="0">
                <a:solidFill>
                  <a:schemeClr val="tx2"/>
                </a:solidFill>
              </a:rPr>
              <a:t> </a:t>
            </a:r>
            <a:r>
              <a:rPr lang="en-GB" sz="1000" baseline="0" dirty="0" err="1">
                <a:solidFill>
                  <a:schemeClr val="tx2"/>
                </a:solidFill>
              </a:rPr>
              <a:t>Nodarb</a:t>
            </a:r>
            <a:r>
              <a:rPr lang="lv-LV" sz="1000" baseline="0" dirty="0">
                <a:solidFill>
                  <a:schemeClr val="tx2"/>
                </a:solidFill>
              </a:rPr>
              <a:t>ības</a:t>
            </a:r>
            <a:r>
              <a:rPr lang="en-US" sz="1000" baseline="0" dirty="0">
                <a:solidFill>
                  <a:schemeClr val="tx2"/>
                </a:solidFill>
              </a:rPr>
              <a:t> |  3</a:t>
            </a:r>
            <a:r>
              <a:rPr lang="lv-LV" sz="1000" baseline="0" dirty="0">
                <a:solidFill>
                  <a:schemeClr val="tx2"/>
                </a:solidFill>
              </a:rPr>
              <a:t>-</a:t>
            </a:r>
            <a:fld id="{2066355A-084C-D24E-9AD2-7E4FC41EA627}" type="slidenum">
              <a:rPr lang="en-US" sz="1000" baseline="0" smtClean="0">
                <a:solidFill>
                  <a:schemeClr val="tx2"/>
                </a:solidFill>
              </a:rPr>
              <a:pPr algn="r">
                <a:lnSpc>
                  <a:spcPct val="100000"/>
                </a:lnSpc>
              </a:pPr>
              <a:t>‹#›</a:t>
            </a:fld>
            <a:endParaRPr lang="en-US" sz="1000" baseline="0" dirty="0">
              <a:solidFill>
                <a:schemeClr val="tx2"/>
              </a:solidFill>
            </a:endParaRPr>
          </a:p>
        </p:txBody>
      </p:sp>
    </p:spTree>
    <p:extLst>
      <p:ext uri="{BB962C8B-B14F-4D97-AF65-F5344CB8AC3E}">
        <p14:creationId xmlns:p14="http://schemas.microsoft.com/office/powerpoint/2010/main" val="48061746"/>
      </p:ext>
    </p:extLst>
  </p:cSld>
  <p:clrMap bg1="lt1" tx1="dk1" bg2="lt2" tx2="dk2" accent1="accent1" accent2="accent2" accent3="accent3" accent4="accent4" accent5="accent5" accent6="accent6" hlink="hlink" folHlink="folHlink"/>
  <p:sldLayoutIdLst>
    <p:sldLayoutId id="21474836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p:cNvSpPr/>
          <p:nvPr userDrawn="1"/>
        </p:nvSpPr>
        <p:spPr>
          <a:xfrm>
            <a:off x="726854" y="450583"/>
            <a:ext cx="1040400" cy="442800"/>
          </a:xfrm>
          <a:prstGeom prst="roundRect">
            <a:avLst/>
          </a:prstGeom>
          <a:solidFill>
            <a:srgbClr val="00395E"/>
          </a:solidFill>
          <a:ln w="6350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userDrawn="1"/>
        </p:nvSpPr>
        <p:spPr>
          <a:xfrm>
            <a:off x="647700" y="368300"/>
            <a:ext cx="1193979" cy="596990"/>
          </a:xfrm>
          <a:prstGeom prst="roundRect">
            <a:avLst/>
          </a:prstGeom>
          <a:noFill/>
          <a:ln w="44450">
            <a:solidFill>
              <a:srgbClr val="0039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1231942" y="397537"/>
            <a:ext cx="576238" cy="538157"/>
            <a:chOff x="1231942" y="397537"/>
            <a:chExt cx="576238" cy="538157"/>
          </a:xfrm>
        </p:grpSpPr>
        <p:sp>
          <p:nvSpPr>
            <p:cNvPr id="5" name="Rectangle 4"/>
            <p:cNvSpPr/>
            <p:nvPr userDrawn="1"/>
          </p:nvSpPr>
          <p:spPr>
            <a:xfrm>
              <a:off x="1231942" y="397537"/>
              <a:ext cx="499505" cy="5381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700163" y="433321"/>
              <a:ext cx="108017" cy="472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1693157" y="404163"/>
              <a:ext cx="86309" cy="625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689599" y="874247"/>
              <a:ext cx="93426" cy="48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p:nvPr userDrawn="1"/>
        </p:nvCxnSpPr>
        <p:spPr>
          <a:xfrm flipV="1">
            <a:off x="0" y="1502229"/>
            <a:ext cx="9144000" cy="0"/>
          </a:xfrm>
          <a:prstGeom prst="line">
            <a:avLst/>
          </a:prstGeom>
          <a:ln w="44450">
            <a:solidFill>
              <a:srgbClr val="00395E"/>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userDrawn="1"/>
        </p:nvSpPr>
        <p:spPr>
          <a:xfrm>
            <a:off x="3987800" y="1866900"/>
            <a:ext cx="4889500" cy="3022600"/>
          </a:xfrm>
          <a:prstGeom prst="roundRect">
            <a:avLst>
              <a:gd name="adj" fmla="val 8264"/>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726854" y="459520"/>
            <a:ext cx="453443" cy="426042"/>
            <a:chOff x="6471270" y="680644"/>
            <a:chExt cx="1763486" cy="1656920"/>
          </a:xfrm>
        </p:grpSpPr>
        <p:cxnSp>
          <p:nvCxnSpPr>
            <p:cNvPr id="9" name="Straight Connector 8"/>
            <p:cNvCxnSpPr/>
            <p:nvPr userDrawn="1"/>
          </p:nvCxnSpPr>
          <p:spPr>
            <a:xfrm flipH="1">
              <a:off x="7353013" y="680644"/>
              <a:ext cx="13750" cy="165692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6471270" y="1509104"/>
              <a:ext cx="1763486"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717546" y="933362"/>
              <a:ext cx="1317580" cy="1165797"/>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6717546" y="904784"/>
              <a:ext cx="1317580" cy="1166026"/>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22227194"/>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p4space.files.wordpress.com/2014/04/lte-factorisation.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reu.dimacs.rutgers.edu/~mslusky/3adic-Ints-a.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reu.dimacs.rutgers.edu/~mslusky/3adic-Binom7a.png" TargetMode="External"/><Relationship Id="rId4"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lv-LV"/>
          </a:p>
        </p:txBody>
      </p:sp>
      <p:sp>
        <p:nvSpPr>
          <p:cNvPr id="3" name="Text Placeholder 2"/>
          <p:cNvSpPr>
            <a:spLocks noGrp="1"/>
          </p:cNvSpPr>
          <p:nvPr>
            <p:ph type="body" sz="quarter" idx="10"/>
          </p:nvPr>
        </p:nvSpPr>
        <p:spPr/>
        <p:txBody>
          <a:bodyPr/>
          <a:lstStyle/>
          <a:p>
            <a:endParaRPr lang="lv-LV"/>
          </a:p>
        </p:txBody>
      </p:sp>
    </p:spTree>
    <p:extLst>
      <p:ext uri="{BB962C8B-B14F-4D97-AF65-F5344CB8AC3E}">
        <p14:creationId xmlns:p14="http://schemas.microsoft.com/office/powerpoint/2010/main" val="1476582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9BC3F66-EA3C-D745-BF0F-2435AD8DEA38}"/>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4A7B748C-7B32-5945-B5CC-D92B92A3D418}"/>
              </a:ext>
            </a:extLst>
          </p:cNvPr>
          <p:cNvSpPr>
            <a:spLocks noGrp="1"/>
          </p:cNvSpPr>
          <p:nvPr>
            <p:ph type="title"/>
          </p:nvPr>
        </p:nvSpPr>
        <p:spPr/>
        <p:txBody>
          <a:bodyPr/>
          <a:lstStyle/>
          <a:p>
            <a:r>
              <a:rPr lang="en-US" dirty="0" err="1"/>
              <a:t>Ležanra</a:t>
            </a:r>
            <a:r>
              <a:rPr lang="en-US" dirty="0"/>
              <a:t> un </a:t>
            </a:r>
            <a:r>
              <a:rPr lang="en-US" dirty="0" err="1"/>
              <a:t>Kummera</a:t>
            </a:r>
            <a:r>
              <a:rPr lang="en-US" dirty="0"/>
              <a:t> </a:t>
            </a:r>
            <a:r>
              <a:rPr lang="en-US" dirty="0" err="1"/>
              <a:t>teorēmas</a:t>
            </a:r>
            <a:endParaRPr lang="en-US" dirty="0"/>
          </a:p>
        </p:txBody>
      </p:sp>
    </p:spTree>
    <p:extLst>
      <p:ext uri="{BB962C8B-B14F-4D97-AF65-F5344CB8AC3E}">
        <p14:creationId xmlns:p14="http://schemas.microsoft.com/office/powerpoint/2010/main" val="525620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extLst>
                        <a:ext uri="{9D8B030D-6E8A-4147-A177-3AD203B41FA5}">
                          <a16:colId xmlns:a16="http://schemas.microsoft.com/office/drawing/2014/main" val="20000"/>
                        </a:ext>
                      </a:extLst>
                    </a:gridCol>
                    <a:gridCol w="928675">
                      <a:extLst>
                        <a:ext uri="{9D8B030D-6E8A-4147-A177-3AD203B41FA5}">
                          <a16:colId xmlns:a16="http://schemas.microsoft.com/office/drawing/2014/main" val="20001"/>
                        </a:ext>
                      </a:extLst>
                    </a:gridCol>
                    <a:gridCol w="1364898">
                      <a:extLst>
                        <a:ext uri="{9D8B030D-6E8A-4147-A177-3AD203B41FA5}">
                          <a16:colId xmlns:a16="http://schemas.microsoft.com/office/drawing/2014/main" val="20002"/>
                        </a:ext>
                      </a:extLst>
                    </a:gridCol>
                    <a:gridCol w="1026439">
                      <a:extLst>
                        <a:ext uri="{9D8B030D-6E8A-4147-A177-3AD203B41FA5}">
                          <a16:colId xmlns:a16="http://schemas.microsoft.com/office/drawing/2014/main" val="20003"/>
                        </a:ext>
                      </a:extLst>
                    </a:gridCol>
                  </a:tblGrid>
                  <a:tr h="263970">
                    <a:tc>
                      <a:txBody>
                        <a:bodyPr/>
                        <a:lstStyle/>
                        <a:p>
                          <a:pPr/>
                          <a14:m>
                            <m:oMathPara xmlns:m="http://schemas.openxmlformats.org/officeDocument/2006/math">
                              <m:oMathParaPr>
                                <m:jc m:val="centerGroup"/>
                              </m:oMathParaPr>
                              <m:oMath xmlns:m="http://schemas.openxmlformats.org/officeDocument/2006/math">
                                <m:sSub>
                                  <m:sSubPr>
                                    <m:ctrlPr>
                                      <a:rPr lang="lv-LV" sz="1600" i="1" dirty="0" smtClean="0">
                                        <a:latin typeface="Cambria Math" panose="02040503050406030204" pitchFamily="18" charset="0"/>
                                      </a:rPr>
                                    </m:ctrlPr>
                                  </m:sSubPr>
                                  <m:e>
                                    <m:r>
                                      <a:rPr lang="lv-LV" sz="1600" b="1" i="1" dirty="0" smtClean="0">
                                        <a:latin typeface="Cambria Math" panose="02040503050406030204" pitchFamily="18" charset="0"/>
                                      </a:rPr>
                                      <m:t>𝑵</m:t>
                                    </m:r>
                                  </m:e>
                                  <m:sub>
                                    <m:r>
                                      <a:rPr lang="lv-LV" sz="1600" b="1" i="1" dirty="0" smtClean="0">
                                        <a:latin typeface="Cambria Math" panose="02040503050406030204" pitchFamily="18" charset="0"/>
                                      </a:rPr>
                                      <m:t>𝟏𝟎</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lv-LV" sz="1600" b="1" i="1" smtClean="0">
                                        <a:latin typeface="Cambria Math" panose="02040503050406030204" pitchFamily="18" charset="0"/>
                                      </a:rPr>
                                      <m:t>𝑵</m:t>
                                    </m:r>
                                  </m:e>
                                  <m:sub>
                                    <m:r>
                                      <a:rPr lang="lv-LV" sz="1600" b="1" i="1" smtClean="0">
                                        <a:latin typeface="Cambria Math" panose="02040503050406030204" pitchFamily="18" charset="0"/>
                                      </a:rPr>
                                      <m:t>𝟐</m:t>
                                    </m:r>
                                  </m:sub>
                                </m:sSub>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r>
                                  <a:rPr lang="lv-LV" sz="1600" i="1" dirty="0" smtClean="0">
                                    <a:latin typeface="Cambria Math" panose="02040503050406030204" pitchFamily="18" charset="0"/>
                                  </a:rPr>
                                  <m:t>𝑁</m:t>
                                </m:r>
                                <m:r>
                                  <a:rPr lang="lv-LV" sz="1600" i="1" dirty="0" smtClean="0">
                                    <a:latin typeface="Cambria Math" panose="02040503050406030204" pitchFamily="18" charset="0"/>
                                  </a:rPr>
                                  <m:t>!</m:t>
                                </m:r>
                              </m:oMath>
                            </m:oMathPara>
                          </a14:m>
                          <a:endParaRPr lang="en-US" sz="1600" dirty="0"/>
                        </a:p>
                      </a:txBody>
                      <a:tcPr marL="69651" marR="69651"/>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lv-LV" sz="1600" b="1" i="0" smtClean="0">
                                        <a:latin typeface="Cambria Math" panose="02040503050406030204" pitchFamily="18" charset="0"/>
                                      </a:rPr>
                                      <m:t>𝐨𝐫𝐝</m:t>
                                    </m:r>
                                  </m:e>
                                  <m:sub>
                                    <m:r>
                                      <a:rPr lang="lv-LV" sz="1600" b="1" i="1" smtClean="0">
                                        <a:latin typeface="Cambria Math" panose="02040503050406030204" pitchFamily="18" charset="0"/>
                                      </a:rPr>
                                      <m:t>𝟐</m:t>
                                    </m:r>
                                  </m:sub>
                                </m:sSub>
                                <m:d>
                                  <m:dPr>
                                    <m:ctrlPr>
                                      <a:rPr lang="en-US" sz="1600" i="1" smtClean="0">
                                        <a:latin typeface="Cambria Math" panose="02040503050406030204" pitchFamily="18" charset="0"/>
                                      </a:rPr>
                                    </m:ctrlPr>
                                  </m:dPr>
                                  <m:e>
                                    <m:r>
                                      <a:rPr lang="lv-LV" sz="1600" b="1" i="1" smtClean="0">
                                        <a:latin typeface="Cambria Math" panose="02040503050406030204" pitchFamily="18" charset="0"/>
                                      </a:rPr>
                                      <m:t>𝑵</m:t>
                                    </m:r>
                                    <m:r>
                                      <a:rPr lang="lv-LV" sz="1600" b="1" i="1" smtClean="0">
                                        <a:latin typeface="Cambria Math" panose="02040503050406030204" pitchFamily="18" charset="0"/>
                                      </a:rPr>
                                      <m:t>!</m:t>
                                    </m:r>
                                  </m:e>
                                </m:d>
                              </m:oMath>
                            </m:oMathPara>
                          </a14:m>
                          <a:endParaRPr lang="en-US" sz="1600" dirty="0"/>
                        </a:p>
                      </a:txBody>
                      <a:tcPr marL="69651" marR="69651"/>
                    </a:tc>
                    <a:extLst>
                      <a:ext uri="{0D108BD9-81ED-4DB2-BD59-A6C34878D82A}">
                        <a16:rowId xmlns:a16="http://schemas.microsoft.com/office/drawing/2014/main" val="10000"/>
                      </a:ext>
                    </a:extLst>
                  </a:tr>
                  <a:tr h="263970">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tc>
                      <a:txBody>
                        <a:bodyPr/>
                        <a:lstStyle/>
                        <a:p>
                          <a:pPr algn="r"/>
                          <a:r>
                            <a:rPr lang="lv-LV" sz="1600" dirty="0">
                              <a:solidFill>
                                <a:schemeClr val="tx2"/>
                              </a:solidFill>
                            </a:rPr>
                            <a:t>0</a:t>
                          </a:r>
                          <a:endParaRPr lang="en-US" sz="1600" dirty="0">
                            <a:solidFill>
                              <a:schemeClr val="tx2"/>
                            </a:solidFill>
                          </a:endParaRPr>
                        </a:p>
                      </a:txBody>
                      <a:tcPr marL="69651" marR="69651"/>
                    </a:tc>
                    <a:extLst>
                      <a:ext uri="{0D108BD9-81ED-4DB2-BD59-A6C34878D82A}">
                        <a16:rowId xmlns:a16="http://schemas.microsoft.com/office/drawing/2014/main" val="10001"/>
                      </a:ext>
                    </a:extLst>
                  </a:tr>
                  <a:tr h="263970">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2</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2"/>
                      </a:ext>
                    </a:extLst>
                  </a:tr>
                  <a:tr h="263970">
                    <a:tc>
                      <a:txBody>
                        <a:bodyPr/>
                        <a:lstStyle/>
                        <a:p>
                          <a:pPr algn="r"/>
                          <a:r>
                            <a:rPr lang="lv-LV" sz="1600" dirty="0">
                              <a:solidFill>
                                <a:schemeClr val="tx2"/>
                              </a:solidFill>
                            </a:rPr>
                            <a:t>3</a:t>
                          </a:r>
                          <a:endParaRPr lang="en-US" sz="1600" dirty="0">
                            <a:solidFill>
                              <a:schemeClr val="tx2"/>
                            </a:solidFill>
                          </a:endParaRPr>
                        </a:p>
                      </a:txBody>
                      <a:tcPr marL="69651" marR="69651"/>
                    </a:tc>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a:t>
                          </a:r>
                          <a:endParaRPr lang="en-US" sz="1600" dirty="0">
                            <a:solidFill>
                              <a:schemeClr val="tx2"/>
                            </a:solidFill>
                          </a:endParaRPr>
                        </a:p>
                      </a:txBody>
                      <a:tcPr marL="69651" marR="69651"/>
                    </a:tc>
                    <a:extLst>
                      <a:ext uri="{0D108BD9-81ED-4DB2-BD59-A6C34878D82A}">
                        <a16:rowId xmlns:a16="http://schemas.microsoft.com/office/drawing/2014/main" val="10003"/>
                      </a:ext>
                    </a:extLst>
                  </a:tr>
                  <a:tr h="263970">
                    <a:tc>
                      <a:txBody>
                        <a:bodyPr/>
                        <a:lstStyle/>
                        <a:p>
                          <a:pPr algn="r"/>
                          <a:r>
                            <a:rPr lang="lv-LV" sz="1600" dirty="0">
                              <a:solidFill>
                                <a:schemeClr val="tx2"/>
                              </a:solidFill>
                            </a:rPr>
                            <a:t>4</a:t>
                          </a:r>
                          <a:endParaRPr lang="en-US" sz="1600" dirty="0">
                            <a:solidFill>
                              <a:schemeClr val="tx2"/>
                            </a:solidFill>
                          </a:endParaRPr>
                        </a:p>
                      </a:txBody>
                      <a:tcPr marL="69651" marR="69651"/>
                    </a:tc>
                    <a:tc>
                      <a:txBody>
                        <a:bodyPr/>
                        <a:lstStyle/>
                        <a:p>
                          <a:pPr algn="r"/>
                          <a:r>
                            <a:rPr lang="lv-LV" sz="1600" dirty="0">
                              <a:solidFill>
                                <a:schemeClr val="tx2"/>
                              </a:solidFill>
                            </a:rPr>
                            <a:t>100</a:t>
                          </a:r>
                          <a:endParaRPr lang="en-US" sz="1600" dirty="0">
                            <a:solidFill>
                              <a:schemeClr val="tx2"/>
                            </a:solidFill>
                          </a:endParaRPr>
                        </a:p>
                      </a:txBody>
                      <a:tcPr marL="69651" marR="69651"/>
                    </a:tc>
                    <a:tc>
                      <a:txBody>
                        <a:bodyPr/>
                        <a:lstStyle/>
                        <a:p>
                          <a:pPr algn="r"/>
                          <a:r>
                            <a:rPr lang="lv-LV" sz="1600" dirty="0">
                              <a:solidFill>
                                <a:schemeClr val="tx2"/>
                              </a:solidFill>
                            </a:rPr>
                            <a:t>24</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4"/>
                      </a:ext>
                    </a:extLst>
                  </a:tr>
                  <a:tr h="263970">
                    <a:tc>
                      <a:txBody>
                        <a:bodyPr/>
                        <a:lstStyle/>
                        <a:p>
                          <a:pPr algn="r"/>
                          <a:r>
                            <a:rPr lang="lv-LV" sz="1600" dirty="0">
                              <a:solidFill>
                                <a:schemeClr val="tx2"/>
                              </a:solidFill>
                            </a:rPr>
                            <a:t>5</a:t>
                          </a:r>
                          <a:endParaRPr lang="en-US" sz="1600" dirty="0">
                            <a:solidFill>
                              <a:schemeClr val="tx2"/>
                            </a:solidFill>
                          </a:endParaRPr>
                        </a:p>
                      </a:txBody>
                      <a:tcPr marL="69651" marR="69651"/>
                    </a:tc>
                    <a:tc>
                      <a:txBody>
                        <a:bodyPr/>
                        <a:lstStyle/>
                        <a:p>
                          <a:pPr algn="r"/>
                          <a:r>
                            <a:rPr lang="lv-LV" sz="1600" dirty="0">
                              <a:solidFill>
                                <a:schemeClr val="tx2"/>
                              </a:solidFill>
                            </a:rPr>
                            <a:t>101</a:t>
                          </a:r>
                          <a:endParaRPr lang="en-US" sz="1600" dirty="0">
                            <a:solidFill>
                              <a:schemeClr val="tx2"/>
                            </a:solidFill>
                          </a:endParaRPr>
                        </a:p>
                      </a:txBody>
                      <a:tcPr marL="69651" marR="69651"/>
                    </a:tc>
                    <a:tc>
                      <a:txBody>
                        <a:bodyPr/>
                        <a:lstStyle/>
                        <a:p>
                          <a:pPr algn="r"/>
                          <a:r>
                            <a:rPr lang="lv-LV" sz="1600" dirty="0">
                              <a:solidFill>
                                <a:schemeClr val="tx2"/>
                              </a:solidFill>
                            </a:rPr>
                            <a:t>120</a:t>
                          </a:r>
                          <a:endParaRPr lang="en-US" sz="1600" dirty="0">
                            <a:solidFill>
                              <a:schemeClr val="tx2"/>
                            </a:solidFill>
                          </a:endParaRPr>
                        </a:p>
                      </a:txBody>
                      <a:tcPr marL="69651" marR="69651"/>
                    </a:tc>
                    <a:tc>
                      <a:txBody>
                        <a:bodyPr/>
                        <a:lstStyle/>
                        <a:p>
                          <a:pPr algn="r"/>
                          <a:r>
                            <a:rPr lang="lv-LV" sz="1600" dirty="0">
                              <a:solidFill>
                                <a:schemeClr val="tx2"/>
                              </a:solidFill>
                            </a:rPr>
                            <a:t>3</a:t>
                          </a:r>
                          <a:endParaRPr lang="en-US" sz="1600" dirty="0">
                            <a:solidFill>
                              <a:schemeClr val="tx2"/>
                            </a:solidFill>
                          </a:endParaRPr>
                        </a:p>
                      </a:txBody>
                      <a:tcPr marL="69651" marR="69651"/>
                    </a:tc>
                    <a:extLst>
                      <a:ext uri="{0D108BD9-81ED-4DB2-BD59-A6C34878D82A}">
                        <a16:rowId xmlns:a16="http://schemas.microsoft.com/office/drawing/2014/main" val="10005"/>
                      </a:ext>
                    </a:extLst>
                  </a:tr>
                  <a:tr h="263970">
                    <a:tc>
                      <a:txBody>
                        <a:bodyPr/>
                        <a:lstStyle/>
                        <a:p>
                          <a:pPr algn="r"/>
                          <a:r>
                            <a:rPr lang="lv-LV" sz="1600" dirty="0">
                              <a:solidFill>
                                <a:schemeClr val="tx2"/>
                              </a:solidFill>
                            </a:rPr>
                            <a:t>6</a:t>
                          </a:r>
                          <a:endParaRPr lang="en-US" sz="1600" dirty="0">
                            <a:solidFill>
                              <a:schemeClr val="tx2"/>
                            </a:solidFill>
                          </a:endParaRPr>
                        </a:p>
                      </a:txBody>
                      <a:tcPr marL="69651" marR="69651"/>
                    </a:tc>
                    <a:tc>
                      <a:txBody>
                        <a:bodyPr/>
                        <a:lstStyle/>
                        <a:p>
                          <a:pPr algn="r"/>
                          <a:r>
                            <a:rPr lang="lv-LV" sz="1600" dirty="0">
                              <a:solidFill>
                                <a:schemeClr val="tx2"/>
                              </a:solidFill>
                            </a:rPr>
                            <a:t>110</a:t>
                          </a:r>
                          <a:endParaRPr lang="en-US" sz="1600" dirty="0">
                            <a:solidFill>
                              <a:schemeClr val="tx2"/>
                            </a:solidFill>
                          </a:endParaRPr>
                        </a:p>
                      </a:txBody>
                      <a:tcPr marL="69651" marR="69651"/>
                    </a:tc>
                    <a:tc>
                      <a:txBody>
                        <a:bodyPr/>
                        <a:lstStyle/>
                        <a:p>
                          <a:pPr algn="r"/>
                          <a:r>
                            <a:rPr lang="lv-LV" sz="1600" dirty="0">
                              <a:solidFill>
                                <a:schemeClr val="tx2"/>
                              </a:solidFill>
                            </a:rPr>
                            <a:t>720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6"/>
                      </a:ext>
                    </a:extLst>
                  </a:tr>
                  <a:tr h="263970">
                    <a:tc>
                      <a:txBody>
                        <a:bodyPr/>
                        <a:lstStyle/>
                        <a:p>
                          <a:pPr algn="r"/>
                          <a:r>
                            <a:rPr lang="lv-LV" sz="1600" dirty="0">
                              <a:solidFill>
                                <a:schemeClr val="tx2"/>
                              </a:solidFill>
                            </a:rPr>
                            <a:t>7</a:t>
                          </a:r>
                          <a:endParaRPr lang="en-US" sz="1600" dirty="0">
                            <a:solidFill>
                              <a:schemeClr val="tx2"/>
                            </a:solidFill>
                          </a:endParaRPr>
                        </a:p>
                      </a:txBody>
                      <a:tcPr marL="69651" marR="69651"/>
                    </a:tc>
                    <a:tc>
                      <a:txBody>
                        <a:bodyPr/>
                        <a:lstStyle/>
                        <a:p>
                          <a:pPr algn="r"/>
                          <a:r>
                            <a:rPr lang="lv-LV" sz="1600" dirty="0">
                              <a:solidFill>
                                <a:schemeClr val="tx2"/>
                              </a:solidFill>
                            </a:rPr>
                            <a:t>111</a:t>
                          </a:r>
                          <a:endParaRPr lang="en-US" sz="1600" dirty="0">
                            <a:solidFill>
                              <a:schemeClr val="tx2"/>
                            </a:solidFill>
                          </a:endParaRPr>
                        </a:p>
                      </a:txBody>
                      <a:tcPr marL="69651" marR="69651"/>
                    </a:tc>
                    <a:tc>
                      <a:txBody>
                        <a:bodyPr/>
                        <a:lstStyle/>
                        <a:p>
                          <a:pPr algn="r"/>
                          <a:r>
                            <a:rPr lang="lv-LV" sz="1600" dirty="0">
                              <a:solidFill>
                                <a:schemeClr val="tx2"/>
                              </a:solidFill>
                            </a:rPr>
                            <a:t>5040</a:t>
                          </a:r>
                          <a:endParaRPr lang="en-US" sz="1600" dirty="0">
                            <a:solidFill>
                              <a:schemeClr val="tx2"/>
                            </a:solidFill>
                          </a:endParaRPr>
                        </a:p>
                      </a:txBody>
                      <a:tcPr marL="69651" marR="69651"/>
                    </a:tc>
                    <a:tc>
                      <a:txBody>
                        <a:bodyPr/>
                        <a:lstStyle/>
                        <a:p>
                          <a:pPr algn="r"/>
                          <a:r>
                            <a:rPr lang="lv-LV" sz="1600" dirty="0">
                              <a:solidFill>
                                <a:schemeClr val="tx2"/>
                              </a:solidFill>
                            </a:rPr>
                            <a:t>4</a:t>
                          </a:r>
                          <a:endParaRPr lang="en-US" sz="1600" dirty="0">
                            <a:solidFill>
                              <a:schemeClr val="tx2"/>
                            </a:solidFill>
                          </a:endParaRPr>
                        </a:p>
                      </a:txBody>
                      <a:tcPr marL="69651" marR="69651"/>
                    </a:tc>
                    <a:extLst>
                      <a:ext uri="{0D108BD9-81ED-4DB2-BD59-A6C34878D82A}">
                        <a16:rowId xmlns:a16="http://schemas.microsoft.com/office/drawing/2014/main" val="10007"/>
                      </a:ext>
                    </a:extLst>
                  </a:tr>
                  <a:tr h="263970">
                    <a:tc>
                      <a:txBody>
                        <a:bodyPr/>
                        <a:lstStyle/>
                        <a:p>
                          <a:pPr algn="r"/>
                          <a:r>
                            <a:rPr lang="lv-LV" sz="1600" dirty="0">
                              <a:solidFill>
                                <a:schemeClr val="tx2"/>
                              </a:solidFill>
                            </a:rPr>
                            <a:t>8</a:t>
                          </a:r>
                          <a:endParaRPr lang="en-US" sz="1600" dirty="0">
                            <a:solidFill>
                              <a:schemeClr val="tx2"/>
                            </a:solidFill>
                          </a:endParaRPr>
                        </a:p>
                      </a:txBody>
                      <a:tcPr marL="69651" marR="69651"/>
                    </a:tc>
                    <a:tc>
                      <a:txBody>
                        <a:bodyPr/>
                        <a:lstStyle/>
                        <a:p>
                          <a:pPr algn="r"/>
                          <a:r>
                            <a:rPr lang="lv-LV" sz="1600" dirty="0">
                              <a:solidFill>
                                <a:schemeClr val="tx2"/>
                              </a:solidFill>
                            </a:rPr>
                            <a:t>1000</a:t>
                          </a:r>
                          <a:endParaRPr lang="en-US" sz="1600" dirty="0">
                            <a:solidFill>
                              <a:schemeClr val="tx2"/>
                            </a:solidFill>
                          </a:endParaRPr>
                        </a:p>
                      </a:txBody>
                      <a:tcPr marL="69651" marR="69651"/>
                    </a:tc>
                    <a:tc>
                      <a:txBody>
                        <a:bodyPr/>
                        <a:lstStyle/>
                        <a:p>
                          <a:pPr algn="r"/>
                          <a:r>
                            <a:rPr lang="lv-LV" sz="1600" dirty="0">
                              <a:solidFill>
                                <a:schemeClr val="tx2"/>
                              </a:solidFill>
                            </a:rPr>
                            <a:t>40320</a:t>
                          </a:r>
                          <a:endParaRPr lang="en-US" sz="1600" dirty="0">
                            <a:solidFill>
                              <a:schemeClr val="tx2"/>
                            </a:solidFill>
                          </a:endParaRP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8"/>
                      </a:ext>
                    </a:extLst>
                  </a:tr>
                  <a:tr h="0">
                    <a:tc>
                      <a:txBody>
                        <a:bodyPr/>
                        <a:lstStyle/>
                        <a:p>
                          <a:pPr algn="r"/>
                          <a:r>
                            <a:rPr lang="lv-LV" sz="1600" dirty="0">
                              <a:solidFill>
                                <a:schemeClr val="tx2"/>
                              </a:solidFill>
                            </a:rPr>
                            <a:t>9</a:t>
                          </a:r>
                          <a:endParaRPr lang="en-US" sz="1600" dirty="0">
                            <a:solidFill>
                              <a:schemeClr val="tx2"/>
                            </a:solidFill>
                          </a:endParaRPr>
                        </a:p>
                      </a:txBody>
                      <a:tcPr marL="69651" marR="69651"/>
                    </a:tc>
                    <a:tc>
                      <a:txBody>
                        <a:bodyPr/>
                        <a:lstStyle/>
                        <a:p>
                          <a:pPr algn="r"/>
                          <a:r>
                            <a:rPr lang="lv-LV" sz="1600" dirty="0">
                              <a:solidFill>
                                <a:schemeClr val="tx2"/>
                              </a:solidFill>
                            </a:rPr>
                            <a:t>1001</a:t>
                          </a:r>
                          <a:endParaRPr lang="en-US" sz="1600" dirty="0">
                            <a:solidFill>
                              <a:schemeClr val="tx2"/>
                            </a:solidFill>
                          </a:endParaRPr>
                        </a:p>
                      </a:txBody>
                      <a:tcPr marL="69651" marR="69651"/>
                    </a:tc>
                    <a:tc>
                      <a:txBody>
                        <a:bodyPr/>
                        <a:lstStyle/>
                        <a:p>
                          <a:pPr algn="r"/>
                          <a:r>
                            <a:rPr lang="en-US" sz="1600" dirty="0">
                              <a:solidFill>
                                <a:schemeClr val="tx2"/>
                              </a:solidFill>
                            </a:rPr>
                            <a:t>362880</a:t>
                          </a:r>
                        </a:p>
                      </a:txBody>
                      <a:tcPr marL="69651" marR="69651"/>
                    </a:tc>
                    <a:tc>
                      <a:txBody>
                        <a:bodyPr/>
                        <a:lstStyle/>
                        <a:p>
                          <a:pPr algn="r"/>
                          <a:r>
                            <a:rPr lang="lv-LV" sz="1600" dirty="0">
                              <a:solidFill>
                                <a:schemeClr val="tx2"/>
                              </a:solidFill>
                            </a:rPr>
                            <a:t>7</a:t>
                          </a:r>
                          <a:endParaRPr lang="en-US" sz="1600" dirty="0">
                            <a:solidFill>
                              <a:schemeClr val="tx2"/>
                            </a:solidFill>
                          </a:endParaRPr>
                        </a:p>
                      </a:txBody>
                      <a:tcPr marL="69651" marR="69651"/>
                    </a:tc>
                    <a:extLst>
                      <a:ext uri="{0D108BD9-81ED-4DB2-BD59-A6C34878D82A}">
                        <a16:rowId xmlns:a16="http://schemas.microsoft.com/office/drawing/2014/main" val="10009"/>
                      </a:ext>
                    </a:extLst>
                  </a:tr>
                  <a:tr h="0">
                    <a:tc>
                      <a:txBody>
                        <a:bodyPr/>
                        <a:lstStyle/>
                        <a:p>
                          <a:pPr algn="r"/>
                          <a:r>
                            <a:rPr lang="lv-LV" sz="1600" dirty="0">
                              <a:solidFill>
                                <a:schemeClr val="tx2"/>
                              </a:solidFill>
                            </a:rPr>
                            <a:t>10</a:t>
                          </a:r>
                          <a:endParaRPr lang="en-US" sz="1600" dirty="0">
                            <a:solidFill>
                              <a:schemeClr val="tx2"/>
                            </a:solidFill>
                          </a:endParaRPr>
                        </a:p>
                      </a:txBody>
                      <a:tcPr marL="69651" marR="69651"/>
                    </a:tc>
                    <a:tc>
                      <a:txBody>
                        <a:bodyPr/>
                        <a:lstStyle/>
                        <a:p>
                          <a:pPr algn="r"/>
                          <a:r>
                            <a:rPr lang="lv-LV" sz="1600" dirty="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362880</a:t>
                          </a:r>
                          <a:r>
                            <a:rPr lang="lv-LV" sz="1600" dirty="0">
                              <a:solidFill>
                                <a:schemeClr val="tx2"/>
                              </a:solidFill>
                            </a:rPr>
                            <a:t>0</a:t>
                          </a:r>
                          <a:endParaRPr lang="en-US" sz="1600" dirty="0">
                            <a:solidFill>
                              <a:schemeClr val="tx2"/>
                            </a:solidFill>
                          </a:endParaRP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0"/>
                      </a:ext>
                    </a:extLst>
                  </a:tr>
                  <a:tr h="0">
                    <a:tc>
                      <a:txBody>
                        <a:bodyPr/>
                        <a:lstStyle/>
                        <a:p>
                          <a:pPr algn="r"/>
                          <a:r>
                            <a:rPr lang="lv-LV" sz="1600" dirty="0">
                              <a:solidFill>
                                <a:schemeClr val="tx2"/>
                              </a:solidFill>
                            </a:rPr>
                            <a:t>11</a:t>
                          </a:r>
                          <a:endParaRPr lang="en-US" sz="1600" dirty="0">
                            <a:solidFill>
                              <a:schemeClr val="tx2"/>
                            </a:solidFill>
                          </a:endParaRPr>
                        </a:p>
                      </a:txBody>
                      <a:tcPr marL="69651" marR="69651"/>
                    </a:tc>
                    <a:tc>
                      <a:txBody>
                        <a:bodyPr/>
                        <a:lstStyle/>
                        <a:p>
                          <a:pPr algn="r"/>
                          <a:r>
                            <a:rPr lang="lv-LV" sz="1600" dirty="0">
                              <a:solidFill>
                                <a:schemeClr val="tx2"/>
                              </a:solidFill>
                            </a:rPr>
                            <a:t>1011</a:t>
                          </a:r>
                          <a:endParaRPr lang="en-US" sz="1600" dirty="0">
                            <a:solidFill>
                              <a:schemeClr val="tx2"/>
                            </a:solidFill>
                          </a:endParaRPr>
                        </a:p>
                      </a:txBody>
                      <a:tcPr marL="69651" marR="69651"/>
                    </a:tc>
                    <a:tc>
                      <a:txBody>
                        <a:bodyPr/>
                        <a:lstStyle/>
                        <a:p>
                          <a:pPr algn="r"/>
                          <a:r>
                            <a:rPr lang="en-US" sz="1600" dirty="0">
                              <a:solidFill>
                                <a:schemeClr val="tx2"/>
                              </a:solidFill>
                            </a:rPr>
                            <a:t>39916800</a:t>
                          </a:r>
                        </a:p>
                      </a:txBody>
                      <a:tcPr marL="69651" marR="69651"/>
                    </a:tc>
                    <a:tc>
                      <a:txBody>
                        <a:bodyPr/>
                        <a:lstStyle/>
                        <a:p>
                          <a:pPr algn="r"/>
                          <a:r>
                            <a:rPr lang="lv-LV" sz="1600" dirty="0">
                              <a:solidFill>
                                <a:schemeClr val="tx2"/>
                              </a:solidFill>
                            </a:rPr>
                            <a:t>8</a:t>
                          </a:r>
                          <a:endParaRPr lang="en-US" sz="1600" dirty="0">
                            <a:solidFill>
                              <a:schemeClr val="tx2"/>
                            </a:solidFill>
                          </a:endParaRPr>
                        </a:p>
                      </a:txBody>
                      <a:tcPr marL="69651" marR="69651"/>
                    </a:tc>
                    <a:extLst>
                      <a:ext uri="{0D108BD9-81ED-4DB2-BD59-A6C34878D82A}">
                        <a16:rowId xmlns:a16="http://schemas.microsoft.com/office/drawing/2014/main" val="10011"/>
                      </a:ext>
                    </a:extLst>
                  </a:tr>
                  <a:tr h="0">
                    <a:tc>
                      <a:txBody>
                        <a:bodyPr/>
                        <a:lstStyle/>
                        <a:p>
                          <a:pPr algn="r"/>
                          <a:r>
                            <a:rPr lang="lv-LV" sz="1600" dirty="0">
                              <a:solidFill>
                                <a:schemeClr val="tx2"/>
                              </a:solidFill>
                            </a:rPr>
                            <a:t>12</a:t>
                          </a:r>
                          <a:endParaRPr lang="en-US" sz="1600" dirty="0">
                            <a:solidFill>
                              <a:schemeClr val="tx2"/>
                            </a:solidFill>
                          </a:endParaRPr>
                        </a:p>
                      </a:txBody>
                      <a:tcPr marL="69651" marR="69651"/>
                    </a:tc>
                    <a:tc>
                      <a:txBody>
                        <a:bodyPr/>
                        <a:lstStyle/>
                        <a:p>
                          <a:pPr algn="r"/>
                          <a:r>
                            <a:rPr lang="lv-LV" sz="1600" dirty="0">
                              <a:solidFill>
                                <a:schemeClr val="tx2"/>
                              </a:solidFill>
                            </a:rPr>
                            <a:t>1100</a:t>
                          </a:r>
                          <a:endParaRPr lang="en-US" sz="1600" dirty="0">
                            <a:solidFill>
                              <a:schemeClr val="tx2"/>
                            </a:solidFill>
                          </a:endParaRPr>
                        </a:p>
                      </a:txBody>
                      <a:tcPr marL="69651" marR="69651"/>
                    </a:tc>
                    <a:tc>
                      <a:txBody>
                        <a:bodyPr/>
                        <a:lstStyle/>
                        <a:p>
                          <a:pPr algn="r"/>
                          <a:r>
                            <a:rPr lang="en-US" sz="1600" dirty="0">
                              <a:solidFill>
                                <a:schemeClr val="tx2"/>
                              </a:solidFill>
                            </a:rPr>
                            <a:t>479001600</a:t>
                          </a:r>
                        </a:p>
                      </a:txBody>
                      <a:tcPr marL="69651" marR="69651"/>
                    </a:tc>
                    <a:tc>
                      <a:txBody>
                        <a:bodyPr/>
                        <a:lstStyle/>
                        <a:p>
                          <a:pPr algn="r"/>
                          <a:r>
                            <a:rPr lang="lv-LV" sz="1600" dirty="0">
                              <a:solidFill>
                                <a:schemeClr val="tx2"/>
                              </a:solidFill>
                            </a:rPr>
                            <a:t>10</a:t>
                          </a:r>
                          <a:endParaRPr lang="en-US" sz="1600" dirty="0">
                            <a:solidFill>
                              <a:schemeClr val="tx2"/>
                            </a:solidFill>
                          </a:endParaRPr>
                        </a:p>
                      </a:txBody>
                      <a:tcPr marL="69651" marR="69651"/>
                    </a:tc>
                    <a:extLst>
                      <a:ext uri="{0D108BD9-81ED-4DB2-BD59-A6C34878D82A}">
                        <a16:rowId xmlns:a16="http://schemas.microsoft.com/office/drawing/2014/main" val="10012"/>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3401112700"/>
                  </p:ext>
                </p:extLst>
              </p:nvPr>
            </p:nvGraphicFramePr>
            <p:xfrm>
              <a:off x="347663" y="581541"/>
              <a:ext cx="4105758" cy="4358640"/>
            </p:xfrm>
            <a:graphic>
              <a:graphicData uri="http://schemas.openxmlformats.org/drawingml/2006/table">
                <a:tbl>
                  <a:tblPr firstRow="1" bandRow="1">
                    <a:tableStyleId>{5C22544A-7EE6-4342-B048-85BDC9FD1C3A}</a:tableStyleId>
                  </a:tblPr>
                  <a:tblGrid>
                    <a:gridCol w="785746"/>
                    <a:gridCol w="928675"/>
                    <a:gridCol w="1364898"/>
                    <a:gridCol w="1026439"/>
                  </a:tblGrid>
                  <a:tr h="335280">
                    <a:tc>
                      <a:txBody>
                        <a:bodyPr/>
                        <a:lstStyle/>
                        <a:p>
                          <a:endParaRPr lang="en-US"/>
                        </a:p>
                      </a:txBody>
                      <a:tcPr marL="69651" marR="69651">
                        <a:blipFill rotWithShape="0">
                          <a:blip r:embed="rId2"/>
                          <a:stretch>
                            <a:fillRect l="-1550" t="-1818" r="-425581" b="-1223636"/>
                          </a:stretch>
                        </a:blipFill>
                      </a:tcPr>
                    </a:tc>
                    <a:tc>
                      <a:txBody>
                        <a:bodyPr/>
                        <a:lstStyle/>
                        <a:p>
                          <a:endParaRPr lang="en-US"/>
                        </a:p>
                      </a:txBody>
                      <a:tcPr marL="69651" marR="69651">
                        <a:blipFill rotWithShape="0">
                          <a:blip r:embed="rId2"/>
                          <a:stretch>
                            <a:fillRect l="-86184" t="-1818" r="-261184" b="-1223636"/>
                          </a:stretch>
                        </a:blipFill>
                      </a:tcPr>
                    </a:tc>
                    <a:tc>
                      <a:txBody>
                        <a:bodyPr/>
                        <a:lstStyle/>
                        <a:p>
                          <a:endParaRPr lang="en-US"/>
                        </a:p>
                      </a:txBody>
                      <a:tcPr marL="69651" marR="69651">
                        <a:blipFill rotWithShape="0">
                          <a:blip r:embed="rId2"/>
                          <a:stretch>
                            <a:fillRect l="-125778" t="-1818" r="-76444" b="-1223636"/>
                          </a:stretch>
                        </a:blipFill>
                      </a:tcPr>
                    </a:tc>
                    <a:tc>
                      <a:txBody>
                        <a:bodyPr/>
                        <a:lstStyle/>
                        <a:p>
                          <a:endParaRPr lang="en-US"/>
                        </a:p>
                      </a:txBody>
                      <a:tcPr marL="69651" marR="69651">
                        <a:blipFill rotWithShape="0">
                          <a:blip r:embed="rId2"/>
                          <a:stretch>
                            <a:fillRect l="-302381" t="-1818" r="-2381" b="-1223636"/>
                          </a:stretch>
                        </a:blipFill>
                      </a:tcPr>
                    </a:tc>
                  </a:tr>
                  <a:tr h="335280">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c>
                      <a:txBody>
                        <a:bodyPr/>
                        <a:lstStyle/>
                        <a:p>
                          <a:pPr algn="r"/>
                          <a:r>
                            <a:rPr lang="lv-LV" sz="1600" dirty="0" smtClean="0">
                              <a:solidFill>
                                <a:schemeClr val="tx2"/>
                              </a:solidFill>
                            </a:rPr>
                            <a:t>0</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2</a:t>
                          </a:r>
                          <a:endParaRPr lang="en-US" sz="1600" dirty="0">
                            <a:solidFill>
                              <a:schemeClr val="tx2"/>
                            </a:solidFill>
                          </a:endParaRPr>
                        </a:p>
                      </a:txBody>
                      <a:tcPr marL="69651" marR="69651"/>
                    </a:tc>
                    <a:tc>
                      <a:txBody>
                        <a:bodyPr/>
                        <a:lstStyle/>
                        <a:p>
                          <a:pPr algn="r"/>
                          <a:r>
                            <a:rPr lang="lv-LV" sz="1600" dirty="0" smtClean="0">
                              <a:solidFill>
                                <a:schemeClr val="tx2"/>
                              </a:solidFill>
                            </a:rPr>
                            <a:t>10</a:t>
                          </a:r>
                          <a:endParaRPr lang="en-US" sz="1600" dirty="0">
                            <a:solidFill>
                              <a:schemeClr val="tx2"/>
                            </a:solidFill>
                          </a:endParaRPr>
                        </a:p>
                      </a:txBody>
                      <a:tcPr marL="69651" marR="69651"/>
                    </a:tc>
                    <a:tc>
                      <a:txBody>
                        <a:bodyPr/>
                        <a:lstStyle/>
                        <a:p>
                          <a:pPr algn="r"/>
                          <a:r>
                            <a:rPr lang="lv-LV" sz="1600" dirty="0" smtClean="0">
                              <a:solidFill>
                                <a:schemeClr val="tx2"/>
                              </a:solidFill>
                            </a:rPr>
                            <a:t>2</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3</a:t>
                          </a:r>
                          <a:endParaRPr lang="en-US" sz="1600" dirty="0">
                            <a:solidFill>
                              <a:schemeClr val="tx2"/>
                            </a:solidFill>
                          </a:endParaRPr>
                        </a:p>
                      </a:txBody>
                      <a:tcPr marL="69651" marR="69651"/>
                    </a:tc>
                    <a:tc>
                      <a:txBody>
                        <a:bodyPr/>
                        <a:lstStyle/>
                        <a:p>
                          <a:pPr algn="r"/>
                          <a:r>
                            <a:rPr lang="lv-LV" sz="1600" dirty="0" smtClean="0">
                              <a:solidFill>
                                <a:schemeClr val="tx2"/>
                              </a:solidFill>
                            </a:rPr>
                            <a:t>11</a:t>
                          </a:r>
                          <a:endParaRPr lang="en-US" sz="1600" dirty="0">
                            <a:solidFill>
                              <a:schemeClr val="tx2"/>
                            </a:solidFill>
                          </a:endParaRPr>
                        </a:p>
                      </a:txBody>
                      <a:tcPr marL="69651" marR="69651"/>
                    </a:tc>
                    <a:tc>
                      <a:txBody>
                        <a:bodyPr/>
                        <a:lstStyle/>
                        <a:p>
                          <a:pPr algn="r"/>
                          <a:r>
                            <a:rPr lang="lv-LV" sz="1600" dirty="0" smtClean="0">
                              <a:solidFill>
                                <a:schemeClr val="tx2"/>
                              </a:solidFill>
                            </a:rPr>
                            <a:t>6</a:t>
                          </a:r>
                          <a:endParaRPr lang="en-US" sz="1600" dirty="0">
                            <a:solidFill>
                              <a:schemeClr val="tx2"/>
                            </a:solidFill>
                          </a:endParaRPr>
                        </a:p>
                      </a:txBody>
                      <a:tcPr marL="69651" marR="69651"/>
                    </a:tc>
                    <a:tc>
                      <a:txBody>
                        <a:bodyPr/>
                        <a:lstStyle/>
                        <a:p>
                          <a:pPr algn="r"/>
                          <a:r>
                            <a:rPr lang="lv-LV" sz="1600" dirty="0" smtClean="0">
                              <a:solidFill>
                                <a:schemeClr val="tx2"/>
                              </a:solidFill>
                            </a:rPr>
                            <a:t>1</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4</a:t>
                          </a:r>
                          <a:endParaRPr lang="en-US" sz="1600" dirty="0">
                            <a:solidFill>
                              <a:schemeClr val="tx2"/>
                            </a:solidFill>
                          </a:endParaRPr>
                        </a:p>
                      </a:txBody>
                      <a:tcPr marL="69651" marR="69651"/>
                    </a:tc>
                    <a:tc>
                      <a:txBody>
                        <a:bodyPr/>
                        <a:lstStyle/>
                        <a:p>
                          <a:pPr algn="r"/>
                          <a:r>
                            <a:rPr lang="lv-LV" sz="1600" dirty="0" smtClean="0">
                              <a:solidFill>
                                <a:schemeClr val="tx2"/>
                              </a:solidFill>
                            </a:rPr>
                            <a:t>100</a:t>
                          </a:r>
                          <a:endParaRPr lang="en-US" sz="1600" dirty="0">
                            <a:solidFill>
                              <a:schemeClr val="tx2"/>
                            </a:solidFill>
                          </a:endParaRPr>
                        </a:p>
                      </a:txBody>
                      <a:tcPr marL="69651" marR="69651"/>
                    </a:tc>
                    <a:tc>
                      <a:txBody>
                        <a:bodyPr/>
                        <a:lstStyle/>
                        <a:p>
                          <a:pPr algn="r"/>
                          <a:r>
                            <a:rPr lang="lv-LV" sz="1600" dirty="0" smtClean="0">
                              <a:solidFill>
                                <a:schemeClr val="tx2"/>
                              </a:solidFill>
                            </a:rPr>
                            <a:t>24</a:t>
                          </a:r>
                          <a:endParaRPr lang="en-US" sz="1600" dirty="0">
                            <a:solidFill>
                              <a:schemeClr val="tx2"/>
                            </a:solidFill>
                          </a:endParaRPr>
                        </a:p>
                      </a:txBody>
                      <a:tcPr marL="69651" marR="69651"/>
                    </a:tc>
                    <a:tc>
                      <a:txBody>
                        <a:bodyPr/>
                        <a:lstStyle/>
                        <a:p>
                          <a:pPr algn="r"/>
                          <a:r>
                            <a:rPr lang="lv-LV" sz="1600" dirty="0" smtClean="0">
                              <a:solidFill>
                                <a:schemeClr val="tx2"/>
                              </a:solidFill>
                            </a:rPr>
                            <a:t>3</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5</a:t>
                          </a:r>
                          <a:endParaRPr lang="en-US" sz="1600" dirty="0">
                            <a:solidFill>
                              <a:schemeClr val="tx2"/>
                            </a:solidFill>
                          </a:endParaRPr>
                        </a:p>
                      </a:txBody>
                      <a:tcPr marL="69651" marR="69651"/>
                    </a:tc>
                    <a:tc>
                      <a:txBody>
                        <a:bodyPr/>
                        <a:lstStyle/>
                        <a:p>
                          <a:pPr algn="r"/>
                          <a:r>
                            <a:rPr lang="lv-LV" sz="1600" dirty="0" smtClean="0">
                              <a:solidFill>
                                <a:schemeClr val="tx2"/>
                              </a:solidFill>
                            </a:rPr>
                            <a:t>101</a:t>
                          </a:r>
                          <a:endParaRPr lang="en-US" sz="1600" dirty="0">
                            <a:solidFill>
                              <a:schemeClr val="tx2"/>
                            </a:solidFill>
                          </a:endParaRPr>
                        </a:p>
                      </a:txBody>
                      <a:tcPr marL="69651" marR="69651"/>
                    </a:tc>
                    <a:tc>
                      <a:txBody>
                        <a:bodyPr/>
                        <a:lstStyle/>
                        <a:p>
                          <a:pPr algn="r"/>
                          <a:r>
                            <a:rPr lang="lv-LV" sz="1600" dirty="0" smtClean="0">
                              <a:solidFill>
                                <a:schemeClr val="tx2"/>
                              </a:solidFill>
                            </a:rPr>
                            <a:t>120</a:t>
                          </a:r>
                          <a:endParaRPr lang="en-US" sz="1600" dirty="0">
                            <a:solidFill>
                              <a:schemeClr val="tx2"/>
                            </a:solidFill>
                          </a:endParaRPr>
                        </a:p>
                      </a:txBody>
                      <a:tcPr marL="69651" marR="69651"/>
                    </a:tc>
                    <a:tc>
                      <a:txBody>
                        <a:bodyPr/>
                        <a:lstStyle/>
                        <a:p>
                          <a:pPr algn="r"/>
                          <a:r>
                            <a:rPr lang="lv-LV" sz="1600" dirty="0" smtClean="0">
                              <a:solidFill>
                                <a:schemeClr val="tx2"/>
                              </a:solidFill>
                            </a:rPr>
                            <a:t>3</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6</a:t>
                          </a:r>
                          <a:endParaRPr lang="en-US" sz="1600" dirty="0">
                            <a:solidFill>
                              <a:schemeClr val="tx2"/>
                            </a:solidFill>
                          </a:endParaRPr>
                        </a:p>
                      </a:txBody>
                      <a:tcPr marL="69651" marR="69651"/>
                    </a:tc>
                    <a:tc>
                      <a:txBody>
                        <a:bodyPr/>
                        <a:lstStyle/>
                        <a:p>
                          <a:pPr algn="r"/>
                          <a:r>
                            <a:rPr lang="lv-LV" sz="1600" dirty="0" smtClean="0">
                              <a:solidFill>
                                <a:schemeClr val="tx2"/>
                              </a:solidFill>
                            </a:rPr>
                            <a:t>110</a:t>
                          </a:r>
                          <a:endParaRPr lang="en-US" sz="1600" dirty="0">
                            <a:solidFill>
                              <a:schemeClr val="tx2"/>
                            </a:solidFill>
                          </a:endParaRPr>
                        </a:p>
                      </a:txBody>
                      <a:tcPr marL="69651" marR="69651"/>
                    </a:tc>
                    <a:tc>
                      <a:txBody>
                        <a:bodyPr/>
                        <a:lstStyle/>
                        <a:p>
                          <a:pPr algn="r"/>
                          <a:r>
                            <a:rPr lang="lv-LV" sz="1600" dirty="0" smtClean="0">
                              <a:solidFill>
                                <a:schemeClr val="tx2"/>
                              </a:solidFill>
                            </a:rPr>
                            <a:t>720</a:t>
                          </a:r>
                          <a:endParaRPr lang="en-US" sz="1600" dirty="0">
                            <a:solidFill>
                              <a:schemeClr val="tx2"/>
                            </a:solidFill>
                          </a:endParaRPr>
                        </a:p>
                      </a:txBody>
                      <a:tcPr marL="69651" marR="69651"/>
                    </a:tc>
                    <a:tc>
                      <a:txBody>
                        <a:bodyPr/>
                        <a:lstStyle/>
                        <a:p>
                          <a:pPr algn="r"/>
                          <a:r>
                            <a:rPr lang="lv-LV" sz="1600" dirty="0" smtClean="0">
                              <a:solidFill>
                                <a:schemeClr val="tx2"/>
                              </a:solidFill>
                            </a:rPr>
                            <a:t>4</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7</a:t>
                          </a:r>
                          <a:endParaRPr lang="en-US" sz="1600" dirty="0">
                            <a:solidFill>
                              <a:schemeClr val="tx2"/>
                            </a:solidFill>
                          </a:endParaRPr>
                        </a:p>
                      </a:txBody>
                      <a:tcPr marL="69651" marR="69651"/>
                    </a:tc>
                    <a:tc>
                      <a:txBody>
                        <a:bodyPr/>
                        <a:lstStyle/>
                        <a:p>
                          <a:pPr algn="r"/>
                          <a:r>
                            <a:rPr lang="lv-LV" sz="1600" dirty="0" smtClean="0">
                              <a:solidFill>
                                <a:schemeClr val="tx2"/>
                              </a:solidFill>
                            </a:rPr>
                            <a:t>111</a:t>
                          </a:r>
                          <a:endParaRPr lang="en-US" sz="1600" dirty="0">
                            <a:solidFill>
                              <a:schemeClr val="tx2"/>
                            </a:solidFill>
                          </a:endParaRPr>
                        </a:p>
                      </a:txBody>
                      <a:tcPr marL="69651" marR="69651"/>
                    </a:tc>
                    <a:tc>
                      <a:txBody>
                        <a:bodyPr/>
                        <a:lstStyle/>
                        <a:p>
                          <a:pPr algn="r"/>
                          <a:r>
                            <a:rPr lang="lv-LV" sz="1600" dirty="0" smtClean="0">
                              <a:solidFill>
                                <a:schemeClr val="tx2"/>
                              </a:solidFill>
                            </a:rPr>
                            <a:t>5040</a:t>
                          </a:r>
                          <a:endParaRPr lang="en-US" sz="1600" dirty="0">
                            <a:solidFill>
                              <a:schemeClr val="tx2"/>
                            </a:solidFill>
                          </a:endParaRPr>
                        </a:p>
                      </a:txBody>
                      <a:tcPr marL="69651" marR="69651"/>
                    </a:tc>
                    <a:tc>
                      <a:txBody>
                        <a:bodyPr/>
                        <a:lstStyle/>
                        <a:p>
                          <a:pPr algn="r"/>
                          <a:r>
                            <a:rPr lang="lv-LV" sz="1600" dirty="0" smtClean="0">
                              <a:solidFill>
                                <a:schemeClr val="tx2"/>
                              </a:solidFill>
                            </a:rPr>
                            <a:t>4</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8</a:t>
                          </a:r>
                          <a:endParaRPr lang="en-US" sz="1600" dirty="0">
                            <a:solidFill>
                              <a:schemeClr val="tx2"/>
                            </a:solidFill>
                          </a:endParaRPr>
                        </a:p>
                      </a:txBody>
                      <a:tcPr marL="69651" marR="69651"/>
                    </a:tc>
                    <a:tc>
                      <a:txBody>
                        <a:bodyPr/>
                        <a:lstStyle/>
                        <a:p>
                          <a:pPr algn="r"/>
                          <a:r>
                            <a:rPr lang="lv-LV" sz="1600" dirty="0" smtClean="0">
                              <a:solidFill>
                                <a:schemeClr val="tx2"/>
                              </a:solidFill>
                            </a:rPr>
                            <a:t>1000</a:t>
                          </a:r>
                          <a:endParaRPr lang="en-US" sz="1600" dirty="0">
                            <a:solidFill>
                              <a:schemeClr val="tx2"/>
                            </a:solidFill>
                          </a:endParaRPr>
                        </a:p>
                      </a:txBody>
                      <a:tcPr marL="69651" marR="69651"/>
                    </a:tc>
                    <a:tc>
                      <a:txBody>
                        <a:bodyPr/>
                        <a:lstStyle/>
                        <a:p>
                          <a:pPr algn="r"/>
                          <a:r>
                            <a:rPr lang="lv-LV" sz="1600" dirty="0" smtClean="0">
                              <a:solidFill>
                                <a:schemeClr val="tx2"/>
                              </a:solidFill>
                            </a:rPr>
                            <a:t>40320</a:t>
                          </a:r>
                          <a:endParaRPr lang="en-US" sz="1600" dirty="0">
                            <a:solidFill>
                              <a:schemeClr val="tx2"/>
                            </a:solidFill>
                          </a:endParaRPr>
                        </a:p>
                      </a:txBody>
                      <a:tcPr marL="69651" marR="69651"/>
                    </a:tc>
                    <a:tc>
                      <a:txBody>
                        <a:bodyPr/>
                        <a:lstStyle/>
                        <a:p>
                          <a:pPr algn="r"/>
                          <a:r>
                            <a:rPr lang="lv-LV" sz="1600" dirty="0" smtClean="0">
                              <a:solidFill>
                                <a:schemeClr val="tx2"/>
                              </a:solidFill>
                            </a:rPr>
                            <a:t>7</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9</a:t>
                          </a:r>
                          <a:endParaRPr lang="en-US" sz="1600" dirty="0">
                            <a:solidFill>
                              <a:schemeClr val="tx2"/>
                            </a:solidFill>
                          </a:endParaRPr>
                        </a:p>
                      </a:txBody>
                      <a:tcPr marL="69651" marR="69651"/>
                    </a:tc>
                    <a:tc>
                      <a:txBody>
                        <a:bodyPr/>
                        <a:lstStyle/>
                        <a:p>
                          <a:pPr algn="r"/>
                          <a:r>
                            <a:rPr lang="lv-LV" sz="1600" dirty="0" smtClean="0">
                              <a:solidFill>
                                <a:schemeClr val="tx2"/>
                              </a:solidFill>
                            </a:rPr>
                            <a:t>1001</a:t>
                          </a:r>
                          <a:endParaRPr lang="en-US" sz="1600" dirty="0">
                            <a:solidFill>
                              <a:schemeClr val="tx2"/>
                            </a:solidFill>
                          </a:endParaRPr>
                        </a:p>
                      </a:txBody>
                      <a:tcPr marL="69651" marR="69651"/>
                    </a:tc>
                    <a:tc>
                      <a:txBody>
                        <a:bodyPr/>
                        <a:lstStyle/>
                        <a:p>
                          <a:pPr algn="r"/>
                          <a:r>
                            <a:rPr lang="en-US" sz="1600" dirty="0" smtClean="0">
                              <a:solidFill>
                                <a:schemeClr val="tx2"/>
                              </a:solidFill>
                            </a:rPr>
                            <a:t>362880</a:t>
                          </a:r>
                          <a:endParaRPr lang="en-US" sz="1600" dirty="0">
                            <a:solidFill>
                              <a:schemeClr val="tx2"/>
                            </a:solidFill>
                          </a:endParaRPr>
                        </a:p>
                      </a:txBody>
                      <a:tcPr marL="69651" marR="69651"/>
                    </a:tc>
                    <a:tc>
                      <a:txBody>
                        <a:bodyPr/>
                        <a:lstStyle/>
                        <a:p>
                          <a:pPr algn="r"/>
                          <a:r>
                            <a:rPr lang="lv-LV" sz="1600" dirty="0" smtClean="0">
                              <a:solidFill>
                                <a:schemeClr val="tx2"/>
                              </a:solidFill>
                            </a:rPr>
                            <a:t>7</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10</a:t>
                          </a:r>
                          <a:endParaRPr lang="en-US" sz="1600" dirty="0">
                            <a:solidFill>
                              <a:schemeClr val="tx2"/>
                            </a:solidFill>
                          </a:endParaRPr>
                        </a:p>
                      </a:txBody>
                      <a:tcPr marL="69651" marR="69651"/>
                    </a:tc>
                    <a:tc>
                      <a:txBody>
                        <a:bodyPr/>
                        <a:lstStyle/>
                        <a:p>
                          <a:pPr algn="r"/>
                          <a:r>
                            <a:rPr lang="lv-LV" sz="1600" dirty="0" smtClean="0">
                              <a:solidFill>
                                <a:schemeClr val="tx2"/>
                              </a:solidFill>
                            </a:rPr>
                            <a:t>1010</a:t>
                          </a:r>
                          <a:endParaRPr lang="en-US" sz="1600" dirty="0">
                            <a:solidFill>
                              <a:schemeClr val="tx2"/>
                            </a:solidFill>
                          </a:endParaRPr>
                        </a:p>
                      </a:txBody>
                      <a:tcPr marL="69651" marR="69651"/>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362880</a:t>
                          </a:r>
                          <a:r>
                            <a:rPr lang="lv-LV" sz="1600" dirty="0" smtClean="0">
                              <a:solidFill>
                                <a:schemeClr val="tx2"/>
                              </a:solidFill>
                            </a:rPr>
                            <a:t>0</a:t>
                          </a:r>
                          <a:endParaRPr lang="en-US" sz="1600" dirty="0" smtClean="0">
                            <a:solidFill>
                              <a:schemeClr val="tx2"/>
                            </a:solidFill>
                          </a:endParaRPr>
                        </a:p>
                      </a:txBody>
                      <a:tcPr marL="69651" marR="69651"/>
                    </a:tc>
                    <a:tc>
                      <a:txBody>
                        <a:bodyPr/>
                        <a:lstStyle/>
                        <a:p>
                          <a:pPr algn="r"/>
                          <a:r>
                            <a:rPr lang="lv-LV" sz="1600" dirty="0" smtClean="0">
                              <a:solidFill>
                                <a:schemeClr val="tx2"/>
                              </a:solidFill>
                            </a:rPr>
                            <a:t>8</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11</a:t>
                          </a:r>
                          <a:endParaRPr lang="en-US" sz="1600" dirty="0">
                            <a:solidFill>
                              <a:schemeClr val="tx2"/>
                            </a:solidFill>
                          </a:endParaRPr>
                        </a:p>
                      </a:txBody>
                      <a:tcPr marL="69651" marR="69651"/>
                    </a:tc>
                    <a:tc>
                      <a:txBody>
                        <a:bodyPr/>
                        <a:lstStyle/>
                        <a:p>
                          <a:pPr algn="r"/>
                          <a:r>
                            <a:rPr lang="lv-LV" sz="1600" dirty="0" smtClean="0">
                              <a:solidFill>
                                <a:schemeClr val="tx2"/>
                              </a:solidFill>
                            </a:rPr>
                            <a:t>1011</a:t>
                          </a:r>
                          <a:endParaRPr lang="en-US" sz="1600" dirty="0">
                            <a:solidFill>
                              <a:schemeClr val="tx2"/>
                            </a:solidFill>
                          </a:endParaRPr>
                        </a:p>
                      </a:txBody>
                      <a:tcPr marL="69651" marR="69651"/>
                    </a:tc>
                    <a:tc>
                      <a:txBody>
                        <a:bodyPr/>
                        <a:lstStyle/>
                        <a:p>
                          <a:pPr algn="r"/>
                          <a:r>
                            <a:rPr lang="en-US" sz="1600" dirty="0" smtClean="0">
                              <a:solidFill>
                                <a:schemeClr val="tx2"/>
                              </a:solidFill>
                            </a:rPr>
                            <a:t>39916800</a:t>
                          </a:r>
                          <a:endParaRPr lang="en-US" sz="1600" dirty="0">
                            <a:solidFill>
                              <a:schemeClr val="tx2"/>
                            </a:solidFill>
                          </a:endParaRPr>
                        </a:p>
                      </a:txBody>
                      <a:tcPr marL="69651" marR="69651"/>
                    </a:tc>
                    <a:tc>
                      <a:txBody>
                        <a:bodyPr/>
                        <a:lstStyle/>
                        <a:p>
                          <a:pPr algn="r"/>
                          <a:r>
                            <a:rPr lang="lv-LV" sz="1600" dirty="0" smtClean="0">
                              <a:solidFill>
                                <a:schemeClr val="tx2"/>
                              </a:solidFill>
                            </a:rPr>
                            <a:t>8</a:t>
                          </a:r>
                          <a:endParaRPr lang="en-US" sz="1600" dirty="0">
                            <a:solidFill>
                              <a:schemeClr val="tx2"/>
                            </a:solidFill>
                          </a:endParaRPr>
                        </a:p>
                      </a:txBody>
                      <a:tcPr marL="69651" marR="69651"/>
                    </a:tc>
                  </a:tr>
                  <a:tr h="335280">
                    <a:tc>
                      <a:txBody>
                        <a:bodyPr/>
                        <a:lstStyle/>
                        <a:p>
                          <a:pPr algn="r"/>
                          <a:r>
                            <a:rPr lang="lv-LV" sz="1600" dirty="0" smtClean="0">
                              <a:solidFill>
                                <a:schemeClr val="tx2"/>
                              </a:solidFill>
                            </a:rPr>
                            <a:t>12</a:t>
                          </a:r>
                          <a:endParaRPr lang="en-US" sz="1600" dirty="0">
                            <a:solidFill>
                              <a:schemeClr val="tx2"/>
                            </a:solidFill>
                          </a:endParaRPr>
                        </a:p>
                      </a:txBody>
                      <a:tcPr marL="69651" marR="69651"/>
                    </a:tc>
                    <a:tc>
                      <a:txBody>
                        <a:bodyPr/>
                        <a:lstStyle/>
                        <a:p>
                          <a:pPr algn="r"/>
                          <a:r>
                            <a:rPr lang="lv-LV" sz="1600" dirty="0" smtClean="0">
                              <a:solidFill>
                                <a:schemeClr val="tx2"/>
                              </a:solidFill>
                            </a:rPr>
                            <a:t>1100</a:t>
                          </a:r>
                          <a:endParaRPr lang="en-US" sz="1600" dirty="0">
                            <a:solidFill>
                              <a:schemeClr val="tx2"/>
                            </a:solidFill>
                          </a:endParaRPr>
                        </a:p>
                      </a:txBody>
                      <a:tcPr marL="69651" marR="69651"/>
                    </a:tc>
                    <a:tc>
                      <a:txBody>
                        <a:bodyPr/>
                        <a:lstStyle/>
                        <a:p>
                          <a:pPr algn="r"/>
                          <a:r>
                            <a:rPr lang="en-US" sz="1600" dirty="0" smtClean="0">
                              <a:solidFill>
                                <a:schemeClr val="tx2"/>
                              </a:solidFill>
                            </a:rPr>
                            <a:t>479001600</a:t>
                          </a:r>
                          <a:endParaRPr lang="en-US" sz="1600" dirty="0">
                            <a:solidFill>
                              <a:schemeClr val="tx2"/>
                            </a:solidFill>
                          </a:endParaRPr>
                        </a:p>
                      </a:txBody>
                      <a:tcPr marL="69651" marR="69651"/>
                    </a:tc>
                    <a:tc>
                      <a:txBody>
                        <a:bodyPr/>
                        <a:lstStyle/>
                        <a:p>
                          <a:pPr algn="r"/>
                          <a:r>
                            <a:rPr lang="lv-LV" sz="1600" dirty="0" smtClean="0">
                              <a:solidFill>
                                <a:schemeClr val="tx2"/>
                              </a:solidFill>
                            </a:rPr>
                            <a:t>10</a:t>
                          </a:r>
                          <a:endParaRPr lang="en-US" sz="1600" dirty="0">
                            <a:solidFill>
                              <a:schemeClr val="tx2"/>
                            </a:solidFill>
                          </a:endParaRPr>
                        </a:p>
                      </a:txBody>
                      <a:tcPr marL="69651" marR="69651"/>
                    </a:tc>
                  </a:tr>
                </a:tbl>
              </a:graphicData>
            </a:graphic>
          </p:graphicFrame>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0"/>
              </p:nvPr>
            </p:nvSpPr>
            <p:spPr/>
            <p:txBody>
              <a:bodyPr>
                <a:noAutofit/>
              </a:bodyPr>
              <a:lstStyle/>
              <a:p>
                <a:r>
                  <a:rPr lang="lv-LV" sz="2400" b="1" dirty="0">
                    <a:solidFill>
                      <a:srgbClr val="FF0000"/>
                    </a:solidFill>
                  </a:rPr>
                  <a:t>#8: </a:t>
                </a:r>
                <a:r>
                  <a:rPr lang="lv-LV" sz="2400" dirty="0"/>
                  <a:t>Ar </a:t>
                </a:r>
                <a14:m>
                  <m:oMath xmlns:m="http://schemas.openxmlformats.org/officeDocument/2006/math">
                    <m:sSub>
                      <m:sSubPr>
                        <m:ctrlPr>
                          <a:rPr lang="en-US" sz="2400" i="1">
                            <a:latin typeface="Cambria Math" panose="02040503050406030204" pitchFamily="18" charset="0"/>
                          </a:rPr>
                        </m:ctrlPr>
                      </m:sSubPr>
                      <m:e>
                        <m:r>
                          <m:rPr>
                            <m:sty m:val="p"/>
                          </m:rPr>
                          <a:rPr lang="lv-LV" sz="2400" b="0" i="1">
                            <a:latin typeface="Cambria Math" panose="02040503050406030204" pitchFamily="18" charset="0"/>
                          </a:rPr>
                          <m:t>ord</m:t>
                        </m:r>
                      </m:e>
                      <m:sub>
                        <m:r>
                          <a:rPr lang="lv-LV" sz="2400" b="0" i="1">
                            <a:latin typeface="Cambria Math" panose="02040503050406030204" pitchFamily="18" charset="0"/>
                          </a:rPr>
                          <m:t>2</m:t>
                        </m:r>
                      </m:sub>
                    </m:sSub>
                    <m:d>
                      <m:dPr>
                        <m:ctrlPr>
                          <a:rPr lang="en-US" sz="2400" i="1">
                            <a:latin typeface="Cambria Math" panose="02040503050406030204" pitchFamily="18" charset="0"/>
                          </a:rPr>
                        </m:ctrlPr>
                      </m:dPr>
                      <m:e>
                        <m:r>
                          <a:rPr lang="lv-LV" sz="2400" b="0" i="1">
                            <a:latin typeface="Cambria Math" panose="02040503050406030204" pitchFamily="18" charset="0"/>
                          </a:rPr>
                          <m:t>𝑁</m:t>
                        </m:r>
                        <m:r>
                          <a:rPr lang="lv-LV" sz="2400" b="0" i="1">
                            <a:latin typeface="Cambria Math" panose="02040503050406030204" pitchFamily="18" charset="0"/>
                          </a:rPr>
                          <m:t>!</m:t>
                        </m:r>
                      </m:e>
                    </m:d>
                  </m:oMath>
                </a14:m>
                <a:r>
                  <a:rPr lang="lv-LV" sz="2400" dirty="0"/>
                  <a:t> apzīmējam vislielāko skaitļa 2 pakāpi, ar kuru dalās </a:t>
                </a:r>
                <a14:m>
                  <m:oMath xmlns:m="http://schemas.openxmlformats.org/officeDocument/2006/math">
                    <m:r>
                      <a:rPr lang="lv-LV" sz="2400" b="0" i="1">
                        <a:latin typeface="Cambria Math" panose="02040503050406030204" pitchFamily="18" charset="0"/>
                      </a:rPr>
                      <m:t>𝑁</m:t>
                    </m:r>
                    <m:r>
                      <a:rPr lang="lv-LV" sz="2400" b="0" i="1">
                        <a:latin typeface="Cambria Math" panose="02040503050406030204" pitchFamily="18" charset="0"/>
                      </a:rPr>
                      <m:t>!</m:t>
                    </m:r>
                  </m:oMath>
                </a14:m>
                <a:r>
                  <a:rPr lang="lv-LV" sz="2400" dirty="0"/>
                  <a:t>  (t.s. </a:t>
                </a:r>
                <a:r>
                  <a:rPr lang="lv-LV" sz="2400" i="1" dirty="0"/>
                  <a:t>pirmskaitļa 2 kārta</a:t>
                </a:r>
                <a:r>
                  <a:rPr lang="lv-LV" sz="2400" dirty="0"/>
                  <a:t>).</a:t>
                </a:r>
              </a:p>
              <a:p>
                <a:endParaRPr lang="lv-LV" sz="2400" dirty="0"/>
              </a:p>
              <a:p>
                <a:pPr marL="342900" indent="-342900">
                  <a:buFont typeface="Webdings" panose="05030102010509060703" pitchFamily="18" charset="2"/>
                  <a:buChar char="4"/>
                </a:pPr>
                <a:r>
                  <a:rPr lang="lv-LV" sz="2400" dirty="0"/>
                  <a:t>Izpētīt tabulā, kā aug </a:t>
                </a:r>
                <a14:m>
                  <m:oMath xmlns:m="http://schemas.openxmlformats.org/officeDocument/2006/math">
                    <m:sSub>
                      <m:sSubPr>
                        <m:ctrlPr>
                          <a:rPr lang="en-US" sz="2400" i="1">
                            <a:latin typeface="Cambria Math" panose="02040503050406030204" pitchFamily="18" charset="0"/>
                          </a:rPr>
                        </m:ctrlPr>
                      </m:sSubPr>
                      <m:e>
                        <m:r>
                          <m:rPr>
                            <m:sty m:val="p"/>
                          </m:rPr>
                          <a:rPr lang="lv-LV" sz="2400" i="1">
                            <a:latin typeface="Cambria Math" panose="02040503050406030204" pitchFamily="18" charset="0"/>
                          </a:rPr>
                          <m:t>ord</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i="1">
                            <a:latin typeface="Cambria Math" panose="02040503050406030204" pitchFamily="18" charset="0"/>
                          </a:rPr>
                          <m:t>𝑁</m:t>
                        </m:r>
                        <m:r>
                          <a:rPr lang="lv-LV" sz="2400" i="1">
                            <a:latin typeface="Cambria Math" panose="02040503050406030204" pitchFamily="18" charset="0"/>
                          </a:rPr>
                          <m:t>!</m:t>
                        </m:r>
                      </m:e>
                    </m:d>
                  </m:oMath>
                </a14:m>
                <a:r>
                  <a:rPr lang="lv-LV" sz="2400" dirty="0"/>
                  <a:t>, pieaugot </a:t>
                </a:r>
                <a14:m>
                  <m:oMath xmlns:m="http://schemas.openxmlformats.org/officeDocument/2006/math">
                    <m:r>
                      <a:rPr lang="lv-LV" sz="2400" i="1" dirty="0" smtClean="0">
                        <a:latin typeface="Cambria Math" panose="02040503050406030204" pitchFamily="18" charset="0"/>
                      </a:rPr>
                      <m:t>𝑁</m:t>
                    </m:r>
                  </m:oMath>
                </a14:m>
                <a:r>
                  <a:rPr lang="lv-LV" sz="2400" dirty="0"/>
                  <a:t>. </a:t>
                </a:r>
              </a:p>
              <a:p>
                <a:pPr marL="342900" indent="-342900">
                  <a:buFont typeface="Webdings" panose="05030102010509060703" pitchFamily="18" charset="2"/>
                  <a:buChar char="4"/>
                </a:pPr>
                <a:r>
                  <a:rPr lang="lv-LV" sz="2400" dirty="0"/>
                  <a:t>Atrast </a:t>
                </a:r>
                <a14:m>
                  <m:oMath xmlns:m="http://schemas.openxmlformats.org/officeDocument/2006/math">
                    <m:sSub>
                      <m:sSubPr>
                        <m:ctrlPr>
                          <a:rPr lang="en-US" sz="2400" i="1">
                            <a:latin typeface="Cambria Math" panose="02040503050406030204" pitchFamily="18" charset="0"/>
                          </a:rPr>
                        </m:ctrlPr>
                      </m:sSubPr>
                      <m:e>
                        <m:r>
                          <m:rPr>
                            <m:sty m:val="p"/>
                          </m:rPr>
                          <a:rPr lang="lv-LV" sz="2400" i="1">
                            <a:latin typeface="Cambria Math" panose="02040503050406030204" pitchFamily="18" charset="0"/>
                          </a:rPr>
                          <m:t>ord</m:t>
                        </m:r>
                      </m:e>
                      <m:sub>
                        <m:r>
                          <a:rPr lang="lv-LV" sz="2400" i="1">
                            <a:latin typeface="Cambria Math" panose="02040503050406030204" pitchFamily="18" charset="0"/>
                          </a:rPr>
                          <m:t>2</m:t>
                        </m:r>
                      </m:sub>
                    </m:sSub>
                    <m:d>
                      <m:dPr>
                        <m:ctrlPr>
                          <a:rPr lang="en-US" sz="2400" i="1">
                            <a:latin typeface="Cambria Math" panose="02040503050406030204" pitchFamily="18" charset="0"/>
                          </a:rPr>
                        </m:ctrlPr>
                      </m:dPr>
                      <m:e>
                        <m:r>
                          <a:rPr lang="lv-LV" sz="2400" b="0" i="1" smtClean="0">
                            <a:latin typeface="Cambria Math" panose="02040503050406030204" pitchFamily="18" charset="0"/>
                          </a:rPr>
                          <m:t>100</m:t>
                        </m:r>
                        <m:r>
                          <a:rPr lang="lv-LV" sz="2400" i="1">
                            <a:latin typeface="Cambria Math" panose="02040503050406030204" pitchFamily="18" charset="0"/>
                          </a:rPr>
                          <m:t>!</m:t>
                        </m:r>
                      </m:e>
                    </m:d>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0"/>
              </p:nvPr>
            </p:nvSpPr>
            <p:spPr>
              <a:xfrm>
                <a:off x="5783580" y="730885"/>
                <a:ext cx="3008820" cy="3707765"/>
              </a:xfrm>
              <a:blipFill rotWithShape="0">
                <a:blip r:embed="rId3"/>
                <a:stretch>
                  <a:fillRect l="-6288" t="-2467" r="-2637" b="-9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Pirmskaitļa kārta faktoriālā </a:t>
                </a:r>
                <a14:m>
                  <m:oMath xmlns:m="http://schemas.openxmlformats.org/officeDocument/2006/math">
                    <m:r>
                      <a:rPr lang="lv-LV" i="1" dirty="0">
                        <a:latin typeface="Cambria Math" panose="02040503050406030204" pitchFamily="18" charset="0"/>
                      </a:rPr>
                      <m:t>𝑁</m:t>
                    </m:r>
                    <m:r>
                      <a:rPr lang="lv-LV" i="1" dirty="0">
                        <a:latin typeface="Cambria Math" panose="02040503050406030204" pitchFamily="18" charset="0"/>
                      </a:rPr>
                      <m:t>!</m:t>
                    </m:r>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4"/>
                <a:stretch>
                  <a:fillRect l="-1841" t="-20635" b="-9524"/>
                </a:stretch>
              </a:blipFill>
            </p:spPr>
            <p:txBody>
              <a:bodyPr/>
              <a:lstStyle/>
              <a:p>
                <a:r>
                  <a:rPr lang="en-US">
                    <a:noFill/>
                  </a:rPr>
                  <a:t> </a:t>
                </a:r>
              </a:p>
            </p:txBody>
          </p:sp>
        </mc:Fallback>
      </mc:AlternateContent>
    </p:spTree>
    <p:extLst>
      <p:ext uri="{BB962C8B-B14F-4D97-AF65-F5344CB8AC3E}">
        <p14:creationId xmlns:p14="http://schemas.microsoft.com/office/powerpoint/2010/main" val="1559576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71D08A4-B745-514E-970D-85B9C0EA617F}"/>
                  </a:ext>
                </a:extLst>
              </p:cNvPr>
              <p:cNvSpPr>
                <a:spLocks noGrp="1"/>
              </p:cNvSpPr>
              <p:nvPr>
                <p:ph idx="1"/>
              </p:nvPr>
            </p:nvSpPr>
            <p:spPr/>
            <p:txBody>
              <a:bodyPr>
                <a:noAutofit/>
              </a:bodyPr>
              <a:lstStyle/>
              <a:p>
                <a:r>
                  <a:rPr lang="en-US" sz="2400" dirty="0"/>
                  <a:t>Cik </a:t>
                </a:r>
                <a:r>
                  <a:rPr lang="en-US" sz="2400" dirty="0" err="1"/>
                  <a:t>kopā</a:t>
                </a:r>
                <a:r>
                  <a:rPr lang="en-US" sz="2400" dirty="0"/>
                  <a:t> </a:t>
                </a:r>
                <a14:m>
                  <m:oMath xmlns:m="http://schemas.openxmlformats.org/officeDocument/2006/math">
                    <m:r>
                      <a:rPr lang="en-US" altLang="zh-CN" sz="2400" i="1" dirty="0">
                        <a:latin typeface="Cambria Math" panose="02040503050406030204" pitchFamily="18" charset="0"/>
                      </a:rPr>
                      <m:t>{0,1,2,…,2012}</m:t>
                    </m:r>
                  </m:oMath>
                </a14:m>
                <a:r>
                  <a:rPr lang="en-US" sz="2400" dirty="0"/>
                  <a:t> </a:t>
                </a:r>
                <a:r>
                  <a:rPr lang="en-US" sz="2400" dirty="0" err="1"/>
                  <a:t>ir</a:t>
                </a:r>
                <a:r>
                  <a:rPr lang="en-US" sz="2400" dirty="0"/>
                  <a:t> </a:t>
                </a:r>
                <a:r>
                  <a:rPr lang="en-US" sz="2400" dirty="0" err="1"/>
                  <a:t>elementu</a:t>
                </a:r>
                <a:r>
                  <a:rPr lang="en-US" sz="2400" dirty="0"/>
                  <a:t>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kam</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r>
                      <a:rPr lang="en-US" sz="2400" i="1" dirty="0" smtClean="0">
                        <a:latin typeface="Cambria Math" panose="02040503050406030204" pitchFamily="18" charset="0"/>
                      </a:rPr>
                      <m:t>2012</m:t>
                    </m:r>
                  </m:oMath>
                </a14:m>
                <a:r>
                  <a:rPr lang="en-US" sz="2400" dirty="0"/>
                  <a:t>?</a:t>
                </a:r>
              </a:p>
              <a:p>
                <a:r>
                  <a:rPr lang="en-US" sz="2400" dirty="0" err="1"/>
                  <a:t>Ar</a:t>
                </a:r>
                <a:r>
                  <a:rPr lang="en-US" sz="2400" dirty="0"/>
                  <a:t>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b="0" i="1" smtClean="0">
                            <a:latin typeface="Cambria Math" panose="02040503050406030204" pitchFamily="18" charset="0"/>
                          </a:rPr>
                          <m:t>𝑛</m:t>
                        </m:r>
                      </m:sub>
                      <m:sup>
                        <m:r>
                          <a:rPr lang="lv-LV" altLang="zh-CN" sz="2400" i="1">
                            <a:latin typeface="Cambria Math" panose="02040503050406030204" pitchFamily="18" charset="0"/>
                          </a:rPr>
                          <m:t>𝑘</m:t>
                        </m:r>
                      </m:sup>
                    </m:sSubSup>
                  </m:oMath>
                </a14:m>
                <a:r>
                  <a:rPr lang="en-US" sz="2400" dirty="0"/>
                  <a:t> </a:t>
                </a:r>
                <a:r>
                  <a:rPr lang="en-US" sz="2400" dirty="0" err="1"/>
                  <a:t>apzīmējam</a:t>
                </a:r>
                <a:r>
                  <a:rPr lang="en-US" sz="2400" dirty="0"/>
                  <a:t> </a:t>
                </a:r>
                <a:r>
                  <a:rPr lang="en-US" sz="2400" dirty="0" err="1"/>
                  <a:t>kombinācijas</a:t>
                </a:r>
                <a:r>
                  <a:rPr lang="en-US" sz="2400" dirty="0"/>
                  <a:t> no </a:t>
                </a:r>
                <a14:m>
                  <m:oMath xmlns:m="http://schemas.openxmlformats.org/officeDocument/2006/math">
                    <m:r>
                      <a:rPr lang="en-US" sz="2400" i="1" dirty="0" smtClean="0">
                        <a:latin typeface="Cambria Math" panose="02040503050406030204" pitchFamily="18" charset="0"/>
                      </a:rPr>
                      <m:t>𝑛</m:t>
                    </m:r>
                  </m:oMath>
                </a14:m>
                <a:r>
                  <a:rPr lang="en-US" sz="2400" dirty="0"/>
                  <a:t> pa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jeb</a:t>
                </a:r>
                <a:r>
                  <a:rPr lang="en-US" sz="2400" dirty="0"/>
                  <a:t>  </a:t>
                </a:r>
              </a:p>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𝑛</m:t>
                          </m:r>
                        </m:sub>
                        <m:sup>
                          <m:r>
                            <a:rPr lang="lv-LV" sz="2400" b="0" i="1" smtClean="0">
                              <a:latin typeface="Cambria Math" panose="02040503050406030204" pitchFamily="18" charset="0"/>
                            </a:rPr>
                            <m:t>𝑘</m:t>
                          </m:r>
                        </m:sup>
                      </m:sSubSup>
                      <m:r>
                        <a:rPr lang="lv-LV" sz="2400" b="0" i="1" smtClean="0">
                          <a:latin typeface="Cambria Math" panose="02040503050406030204" pitchFamily="18" charset="0"/>
                        </a:rPr>
                        <m:t>=</m:t>
                      </m:r>
                      <m:f>
                        <m:fPr>
                          <m:ctrlPr>
                            <a:rPr lang="lv-LV" sz="2400" b="0" i="1" smtClean="0">
                              <a:latin typeface="Cambria Math" panose="02040503050406030204" pitchFamily="18" charset="0"/>
                            </a:rPr>
                          </m:ctrlPr>
                        </m:fPr>
                        <m:num>
                          <m:r>
                            <a:rPr lang="lv-LV" sz="2400" b="0" i="1" smtClean="0">
                              <a:latin typeface="Cambria Math" panose="02040503050406030204" pitchFamily="18" charset="0"/>
                            </a:rPr>
                            <m:t>𝑛</m:t>
                          </m:r>
                          <m:r>
                            <a:rPr lang="lv-LV" sz="2400" b="0" i="1" smtClean="0">
                              <a:latin typeface="Cambria Math" panose="02040503050406030204" pitchFamily="18" charset="0"/>
                            </a:rPr>
                            <m:t>!</m:t>
                          </m:r>
                        </m:num>
                        <m:den>
                          <m:r>
                            <a:rPr lang="lv-LV" sz="2400" b="0" i="1" smtClean="0">
                              <a:latin typeface="Cambria Math" panose="02040503050406030204" pitchFamily="18" charset="0"/>
                            </a:rPr>
                            <m:t>𝑘</m:t>
                          </m:r>
                          <m:r>
                            <a:rPr lang="lv-LV" sz="2400" b="0" i="1" smtClean="0">
                              <a:latin typeface="Cambria Math" panose="02040503050406030204" pitchFamily="18" charset="0"/>
                            </a:rPr>
                            <m:t>!∙</m:t>
                          </m:r>
                          <m:d>
                            <m:dPr>
                              <m:ctrlPr>
                                <a:rPr lang="lv-LV" sz="2400" b="0" i="1" smtClean="0">
                                  <a:latin typeface="Cambria Math" panose="02040503050406030204" pitchFamily="18" charset="0"/>
                                </a:rPr>
                              </m:ctrlPr>
                            </m:dPr>
                            <m:e>
                              <m:r>
                                <a:rPr lang="lv-LV" sz="2400" b="0" i="1" smtClean="0">
                                  <a:latin typeface="Cambria Math" panose="02040503050406030204" pitchFamily="18" charset="0"/>
                                </a:rPr>
                                <m:t>𝑛</m:t>
                              </m:r>
                              <m:r>
                                <a:rPr lang="lv-LV" sz="2400" b="0" i="1" smtClean="0">
                                  <a:latin typeface="Cambria Math" panose="02040503050406030204" pitchFamily="18" charset="0"/>
                                </a:rPr>
                                <m:t>−</m:t>
                              </m:r>
                              <m:r>
                                <a:rPr lang="lv-LV" sz="2400" b="0" i="1" smtClean="0">
                                  <a:latin typeface="Cambria Math" panose="02040503050406030204" pitchFamily="18" charset="0"/>
                                </a:rPr>
                                <m:t>𝑘</m:t>
                              </m:r>
                            </m:e>
                          </m:d>
                          <m:r>
                            <a:rPr lang="lv-LV" sz="2400" b="0" i="1" smtClean="0">
                              <a:latin typeface="Cambria Math" panose="02040503050406030204" pitchFamily="18" charset="0"/>
                            </a:rPr>
                            <m:t>!</m:t>
                          </m:r>
                        </m:den>
                      </m:f>
                    </m:oMath>
                  </m:oMathPara>
                </a14:m>
                <a:endParaRPr lang="en-US" sz="2400" dirty="0"/>
              </a:p>
              <a:p>
                <a:endParaRPr lang="en-US" sz="2400" dirty="0"/>
              </a:p>
              <a:p>
                <a:r>
                  <a:rPr lang="zh-CN" altLang="en-US" sz="2400" dirty="0"/>
                  <a:t>集合 </a:t>
                </a:r>
                <a14:m>
                  <m:oMath xmlns:m="http://schemas.openxmlformats.org/officeDocument/2006/math">
                    <m:r>
                      <a:rPr lang="en-US" altLang="zh-CN" sz="2400" i="1" dirty="0">
                        <a:latin typeface="Cambria Math" panose="02040503050406030204" pitchFamily="18" charset="0"/>
                      </a:rPr>
                      <m:t>{0,1,2,…,2012}</m:t>
                    </m:r>
                  </m:oMath>
                </a14:m>
                <a:r>
                  <a:rPr lang="en-US" altLang="zh-CN" sz="2400" dirty="0"/>
                  <a:t> </a:t>
                </a:r>
                <a:r>
                  <a:rPr lang="zh-CN" altLang="en-US" sz="2400" dirty="0"/>
                  <a:t>中有多少个元素 </a:t>
                </a:r>
                <a14:m>
                  <m:oMath xmlns:m="http://schemas.openxmlformats.org/officeDocument/2006/math">
                    <m:r>
                      <a:rPr lang="en-US" altLang="zh-CN" sz="2400" i="1" dirty="0">
                        <a:latin typeface="Cambria Math" panose="02040503050406030204" pitchFamily="18" charset="0"/>
                      </a:rPr>
                      <m:t>𝑘</m:t>
                    </m:r>
                  </m:oMath>
                </a14:m>
                <a:r>
                  <a:rPr lang="zh-CN" altLang="en-US" sz="2400" dirty="0"/>
                  <a:t>，使得 </a:t>
                </a:r>
                <a14:m>
                  <m:oMath xmlns:m="http://schemas.openxmlformats.org/officeDocument/2006/math">
                    <m:sSubSup>
                      <m:sSubSupPr>
                        <m:ctrlPr>
                          <a:rPr lang="en-US" altLang="zh-CN" sz="2400" i="1">
                            <a:latin typeface="Cambria Math" panose="02040503050406030204" pitchFamily="18" charset="0"/>
                          </a:rPr>
                        </m:ctrlPr>
                      </m:sSubSupPr>
                      <m:e>
                        <m:r>
                          <a:rPr lang="lv-LV" altLang="zh-CN" sz="2400" i="1">
                            <a:latin typeface="Cambria Math" panose="02040503050406030204" pitchFamily="18" charset="0"/>
                          </a:rPr>
                          <m:t>𝐶</m:t>
                        </m:r>
                      </m:e>
                      <m:sub>
                        <m:r>
                          <a:rPr lang="lv-LV" altLang="zh-CN" sz="2400" i="1">
                            <a:latin typeface="Cambria Math" panose="02040503050406030204" pitchFamily="18" charset="0"/>
                          </a:rPr>
                          <m:t>2012</m:t>
                        </m:r>
                      </m:sub>
                      <m:sup>
                        <m:r>
                          <a:rPr lang="lv-LV" altLang="zh-CN" sz="2400" i="1">
                            <a:latin typeface="Cambria Math" panose="02040503050406030204" pitchFamily="18" charset="0"/>
                          </a:rPr>
                          <m:t>𝑘</m:t>
                        </m:r>
                      </m:sup>
                    </m:sSubSup>
                  </m:oMath>
                </a14:m>
                <a:r>
                  <a:rPr lang="zh-CN" altLang="en-US" sz="2400" dirty="0"/>
                  <a:t>是</a:t>
                </a:r>
                <a:r>
                  <a:rPr lang="lv-LV" altLang="zh-CN" sz="2400" dirty="0"/>
                  <a:t> </a:t>
                </a:r>
                <a14:m>
                  <m:oMath xmlns:m="http://schemas.openxmlformats.org/officeDocument/2006/math">
                    <m:r>
                      <a:rPr lang="en-US" altLang="zh-CN" sz="2400" i="1" dirty="0">
                        <a:latin typeface="Cambria Math" panose="02040503050406030204" pitchFamily="18" charset="0"/>
                      </a:rPr>
                      <m:t>2012</m:t>
                    </m:r>
                  </m:oMath>
                </a14:m>
                <a:r>
                  <a:rPr lang="en-US" altLang="zh-CN" sz="2400" dirty="0"/>
                  <a:t> </a:t>
                </a:r>
                <a:r>
                  <a:rPr lang="zh-CN" altLang="en-US" sz="2400" dirty="0"/>
                  <a:t>的倍数？</a:t>
                </a:r>
                <a:endParaRPr lang="lv-LV" sz="2400" dirty="0"/>
              </a:p>
              <a:p>
                <a:endParaRPr lang="en-US" sz="2400" dirty="0"/>
              </a:p>
            </p:txBody>
          </p:sp>
        </mc:Choice>
        <mc:Fallback xmlns="">
          <p:sp>
            <p:nvSpPr>
              <p:cNvPr id="9" name="Content Placeholder 8">
                <a:extLst>
                  <a:ext uri="{FF2B5EF4-FFF2-40B4-BE49-F238E27FC236}">
                    <a16:creationId xmlns:a16="http://schemas.microsoft.com/office/drawing/2014/main" id="{C71D08A4-B745-514E-970D-85B9C0EA617F}"/>
                  </a:ext>
                </a:extLst>
              </p:cNvPr>
              <p:cNvSpPr>
                <a:spLocks noGrp="1" noRot="1" noChangeAspect="1" noMove="1" noResize="1" noEditPoints="1" noAdjustHandles="1" noChangeArrowheads="1" noChangeShapeType="1" noTextEdit="1"/>
              </p:cNvSpPr>
              <p:nvPr>
                <p:ph idx="1"/>
              </p:nvPr>
            </p:nvSpPr>
            <p:spPr>
              <a:blipFill>
                <a:blip r:embed="rId2"/>
                <a:stretch>
                  <a:fillRect l="-2099" t="-2069" r="-900"/>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FF7FD556-DEB9-5641-A61A-AF5C43153C9B}"/>
              </a:ext>
            </a:extLst>
          </p:cNvPr>
          <p:cNvSpPr>
            <a:spLocks noGrp="1"/>
          </p:cNvSpPr>
          <p:nvPr>
            <p:ph type="title"/>
          </p:nvPr>
        </p:nvSpPr>
        <p:spPr/>
        <p:txBody>
          <a:bodyPr/>
          <a:lstStyle/>
          <a:p>
            <a:r>
              <a:rPr lang="en-US" sz="2400" dirty="0"/>
              <a:t>CGMO2012.8</a:t>
            </a:r>
          </a:p>
        </p:txBody>
      </p:sp>
    </p:spTree>
    <p:extLst>
      <p:ext uri="{BB962C8B-B14F-4D97-AF65-F5344CB8AC3E}">
        <p14:creationId xmlns:p14="http://schemas.microsoft.com/office/powerpoint/2010/main" val="21888544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Ležandra [Legendre] formula:</a:t>
                </a:r>
              </a:p>
              <a:p>
                <a:r>
                  <a:rPr lang="lv-LV" dirty="0"/>
                  <a:t>Apzīmējam ar </a:t>
                </a:r>
                <a14:m>
                  <m:oMath xmlns:m="http://schemas.openxmlformats.org/officeDocument/2006/math">
                    <m:r>
                      <a:rPr lang="lv-LV" i="1" dirty="0" smtClean="0">
                        <a:latin typeface="Cambria Math" panose="02040503050406030204" pitchFamily="18" charset="0"/>
                      </a:rPr>
                      <m:t>𝑝</m:t>
                    </m:r>
                  </m:oMath>
                </a14:m>
                <a:r>
                  <a:rPr lang="lv-LV" dirty="0"/>
                  <a:t> jebkuru pirmskaitli un </a:t>
                </a:r>
                <a14:m>
                  <m:oMath xmlns:m="http://schemas.openxmlformats.org/officeDocument/2006/math">
                    <m:r>
                      <a:rPr lang="lv-LV" i="1" dirty="0" smtClean="0">
                        <a:latin typeface="Cambria Math" panose="02040503050406030204" pitchFamily="18" charset="0"/>
                      </a:rPr>
                      <m:t>𝑛</m:t>
                    </m:r>
                  </m:oMath>
                </a14:m>
                <a:r>
                  <a:rPr lang="lv-LV" dirty="0"/>
                  <a:t> – naturālu skaitli.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e>
                      </m:d>
                      <m:r>
                        <a:rPr lang="lv-LV" b="0" i="1" smtClean="0">
                          <a:latin typeface="Cambria Math" panose="02040503050406030204" pitchFamily="18" charset="0"/>
                        </a:rPr>
                        <m:t>=</m:t>
                      </m:r>
                      <m:nary>
                        <m:naryPr>
                          <m:chr m:val="∑"/>
                          <m:ctrlPr>
                            <a:rPr lang="lv-LV" b="0" i="1" smtClean="0">
                              <a:latin typeface="Cambria Math" panose="02040503050406030204" pitchFamily="18" charset="0"/>
                            </a:rPr>
                          </m:ctrlPr>
                        </m:naryPr>
                        <m:sub>
                          <m:r>
                            <m:rPr>
                              <m:brk m:alnAt="23"/>
                            </m:rPr>
                            <a:rPr lang="lv-LV" b="0" i="1" smtClean="0">
                              <a:latin typeface="Cambria Math" panose="02040503050406030204" pitchFamily="18" charset="0"/>
                            </a:rPr>
                            <m:t>𝑖</m:t>
                          </m:r>
                          <m:r>
                            <a:rPr lang="lv-LV" b="0" i="1" smtClean="0">
                              <a:latin typeface="Cambria Math" panose="02040503050406030204" pitchFamily="18" charset="0"/>
                            </a:rPr>
                            <m:t>=1</m:t>
                          </m:r>
                        </m:sub>
                        <m:sup>
                          <m:r>
                            <a:rPr lang="lv-LV" b="0" i="1" smtClean="0">
                              <a:latin typeface="Cambria Math" panose="02040503050406030204" pitchFamily="18" charset="0"/>
                              <a:ea typeface="Cambria Math" panose="02040503050406030204" pitchFamily="18" charset="0"/>
                            </a:rPr>
                            <m:t>∞</m:t>
                          </m:r>
                        </m:sup>
                        <m:e>
                          <m:d>
                            <m:dPr>
                              <m:begChr m:val="⌊"/>
                              <m:endChr m:val="⌋"/>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num>
                                <m:den>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𝑖</m:t>
                                      </m:r>
                                    </m:sup>
                                  </m:sSup>
                                </m:den>
                              </m:f>
                            </m:e>
                          </m:d>
                        </m:e>
                      </m:nary>
                    </m:oMath>
                  </m:oMathPara>
                </a14:m>
                <a:endParaRPr lang="lv-LV" dirty="0"/>
              </a:p>
              <a:p>
                <a:r>
                  <a:rPr lang="lv-LV" dirty="0"/>
                  <a:t>kur ar </a:t>
                </a:r>
                <a14:m>
                  <m:oMath xmlns:m="http://schemas.openxmlformats.org/officeDocument/2006/math">
                    <m:d>
                      <m:dPr>
                        <m:begChr m:val="⌊"/>
                        <m:endChr m:val="⌋"/>
                        <m:ctrlPr>
                          <a:rPr lang="lv-LV" i="1" smtClean="0">
                            <a:latin typeface="Cambria Math" panose="02040503050406030204" pitchFamily="18" charset="0"/>
                          </a:rPr>
                        </m:ctrlPr>
                      </m:dPr>
                      <m:e>
                        <m:r>
                          <a:rPr lang="lv-LV" b="0" i="1" smtClean="0">
                            <a:latin typeface="Cambria Math" panose="02040503050406030204" pitchFamily="18" charset="0"/>
                          </a:rPr>
                          <m:t>𝑥</m:t>
                        </m:r>
                      </m:e>
                    </m:d>
                  </m:oMath>
                </a14:m>
                <a:r>
                  <a:rPr lang="lv-LV" dirty="0"/>
                  <a:t> apzīmēta apakšējā veselā daļa.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r="-36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Ležandra formula</a:t>
            </a:r>
            <a:endParaRPr lang="en-US" dirty="0"/>
          </a:p>
        </p:txBody>
      </p:sp>
    </p:spTree>
    <p:extLst>
      <p:ext uri="{BB962C8B-B14F-4D97-AF65-F5344CB8AC3E}">
        <p14:creationId xmlns:p14="http://schemas.microsoft.com/office/powerpoint/2010/main" val="2255015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lv-LV" dirty="0"/>
              <a:t>Lūkas teorēma</a:t>
            </a:r>
            <a:endParaRPr lang="en-US" dirty="0"/>
          </a:p>
        </p:txBody>
      </p:sp>
      <mc:AlternateContent xmlns:mc="http://schemas.openxmlformats.org/markup-compatibility/2006" xmlns:a14="http://schemas.microsoft.com/office/drawing/2010/main">
        <mc:Choice Requires="a14">
          <p:sp>
            <p:nvSpPr>
              <p:cNvPr id="4" name="AutoShape 2" descr="{\binom {m}{n}}\equiv \prod _{i=0}^{k}{\binom {m_{i}}{n_{i}}}{\pmod {p}},"/>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lv-LV" b="1" dirty="0"/>
                  <a:t>Teorēma [Lucas]: </a:t>
                </a:r>
                <a:r>
                  <a:rPr lang="lv-LV" dirty="0"/>
                  <a:t>Visiem nenegatīviem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un jebkuram pirmskaitlim p, ir spēkā šāda sakarība:</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lv-LV" b="0" i="1" smtClean="0">
                                  <a:latin typeface="Cambria Math" panose="02040503050406030204" pitchFamily="18" charset="0"/>
                                </a:rPr>
                                <m:t>𝑛</m:t>
                              </m:r>
                            </m:num>
                            <m:den>
                              <m:r>
                                <a:rPr lang="lv-LV" b="0" i="1" smtClean="0">
                                  <a:latin typeface="Cambria Math" panose="02040503050406030204" pitchFamily="18" charset="0"/>
                                </a:rPr>
                                <m:t>𝑚</m:t>
                              </m:r>
                            </m:den>
                          </m:f>
                        </m:e>
                      </m:d>
                      <m:r>
                        <a:rPr lang="lv-LV" i="1">
                          <a:latin typeface="Cambria Math" panose="02040503050406030204" pitchFamily="18" charset="0"/>
                          <a:ea typeface="Cambria Math" panose="02040503050406030204" pitchFamily="18" charset="0"/>
                        </a:rPr>
                        <m:t>≡</m:t>
                      </m:r>
                      <m:nary>
                        <m:naryPr>
                          <m:chr m:val="∏"/>
                          <m:ctrlPr>
                            <a:rPr lang="lv-LV" i="1" smtClean="0">
                              <a:latin typeface="Cambria Math" panose="02040503050406030204" pitchFamily="18" charset="0"/>
                              <a:ea typeface="Cambria Math" panose="02040503050406030204" pitchFamily="18" charset="0"/>
                            </a:rPr>
                          </m:ctrlPr>
                        </m:naryPr>
                        <m:sub>
                          <m:r>
                            <m:rPr>
                              <m:brk m:alnAt="23"/>
                            </m:rPr>
                            <a:rPr lang="lv-LV" b="0" i="1" smtClean="0">
                              <a:latin typeface="Cambria Math" panose="02040503050406030204" pitchFamily="18" charset="0"/>
                              <a:ea typeface="Cambria Math" panose="02040503050406030204" pitchFamily="18" charset="0"/>
                            </a:rPr>
                            <m:t>𝑖</m:t>
                          </m:r>
                          <m:r>
                            <a:rPr lang="lv-LV" b="0" i="1" smtClean="0">
                              <a:latin typeface="Cambria Math" panose="02040503050406030204" pitchFamily="18" charset="0"/>
                              <a:ea typeface="Cambria Math" panose="02040503050406030204" pitchFamily="18" charset="0"/>
                            </a:rPr>
                            <m:t>=0</m:t>
                          </m:r>
                        </m:sub>
                        <m:sup>
                          <m:r>
                            <a:rPr lang="lv-LV" b="0" i="1" smtClean="0">
                              <a:latin typeface="Cambria Math" panose="02040503050406030204" pitchFamily="18" charset="0"/>
                              <a:ea typeface="Cambria Math" panose="02040503050406030204" pitchFamily="18" charset="0"/>
                            </a:rPr>
                            <m:t>𝑘</m:t>
                          </m:r>
                        </m:sup>
                        <m:e>
                          <m:d>
                            <m:dPr>
                              <m:ctrlPr>
                                <a:rPr lang="lv-LV" i="1" smtClean="0">
                                  <a:latin typeface="Cambria Math" panose="02040503050406030204" pitchFamily="18" charset="0"/>
                                  <a:ea typeface="Cambria Math" panose="02040503050406030204" pitchFamily="18" charset="0"/>
                                </a:rPr>
                              </m:ctrlPr>
                            </m:dPr>
                            <m:e>
                              <m:f>
                                <m:fPr>
                                  <m:type m:val="noBar"/>
                                  <m:ctrlPr>
                                    <a:rPr lang="lv-LV" i="1" smtClean="0">
                                      <a:latin typeface="Cambria Math" panose="02040503050406030204" pitchFamily="18" charset="0"/>
                                      <a:ea typeface="Cambria Math" panose="02040503050406030204" pitchFamily="18" charset="0"/>
                                    </a:rPr>
                                  </m:ctrlPr>
                                </m:fPr>
                                <m:num>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𝑛</m:t>
                                      </m:r>
                                    </m:e>
                                    <m:sub>
                                      <m:r>
                                        <a:rPr lang="lv-LV" b="0" i="1" smtClean="0">
                                          <a:latin typeface="Cambria Math" panose="02040503050406030204" pitchFamily="18" charset="0"/>
                                          <a:ea typeface="Cambria Math" panose="02040503050406030204" pitchFamily="18" charset="0"/>
                                        </a:rPr>
                                        <m:t>𝑖</m:t>
                                      </m:r>
                                    </m:sub>
                                  </m:sSub>
                                </m:num>
                                <m:den>
                                  <m:sSub>
                                    <m:sSubPr>
                                      <m:ctrlPr>
                                        <a:rPr lang="lv-LV" i="1" smtClean="0">
                                          <a:latin typeface="Cambria Math" panose="02040503050406030204" pitchFamily="18" charset="0"/>
                                          <a:ea typeface="Cambria Math" panose="02040503050406030204" pitchFamily="18" charset="0"/>
                                        </a:rPr>
                                      </m:ctrlPr>
                                    </m:sSubPr>
                                    <m:e>
                                      <m:r>
                                        <a:rPr lang="lv-LV" b="0" i="1" smtClean="0">
                                          <a:latin typeface="Cambria Math" panose="02040503050406030204" pitchFamily="18" charset="0"/>
                                          <a:ea typeface="Cambria Math" panose="02040503050406030204" pitchFamily="18" charset="0"/>
                                        </a:rPr>
                                        <m:t>𝑚</m:t>
                                      </m:r>
                                    </m:e>
                                    <m:sub>
                                      <m:r>
                                        <a:rPr lang="lv-LV" b="0" i="1" smtClean="0">
                                          <a:latin typeface="Cambria Math" panose="02040503050406030204" pitchFamily="18" charset="0"/>
                                          <a:ea typeface="Cambria Math" panose="02040503050406030204" pitchFamily="18" charset="0"/>
                                        </a:rPr>
                                        <m:t>𝑖</m:t>
                                      </m:r>
                                    </m:sub>
                                  </m:sSub>
                                </m:den>
                              </m:f>
                            </m:e>
                          </m:d>
                        </m:e>
                      </m:nary>
                    </m:oMath>
                  </m:oMathPara>
                </a14:m>
                <a:endParaRPr lang="lv-LV" dirty="0"/>
              </a:p>
              <a:p>
                <a:r>
                  <a:rPr lang="lv-LV" dirty="0"/>
                  <a:t>kur    </a:t>
                </a:r>
                <a14:m>
                  <m:oMath xmlns:m="http://schemas.openxmlformats.org/officeDocument/2006/math">
                    <m:r>
                      <a:rPr lang="lv-LV" b="0" i="1" dirty="0" smtClean="0">
                        <a:latin typeface="Cambria Math" panose="02040503050406030204" pitchFamily="18" charset="0"/>
                      </a:rPr>
                      <m:t>𝑛</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𝑘</m:t>
                        </m:r>
                      </m:sub>
                    </m:sSub>
                    <m:sSup>
                      <m:sSupPr>
                        <m:ctrlPr>
                          <a:rPr lang="lv-LV" b="0" i="1" dirty="0" smtClean="0">
                            <a:latin typeface="Cambria Math" panose="02040503050406030204" pitchFamily="18" charset="0"/>
                          </a:rPr>
                        </m:ctrlPr>
                      </m:sSupPr>
                      <m:e>
                        <m:r>
                          <a:rPr lang="lv-LV" b="0" i="1" dirty="0" smtClean="0">
                            <a:latin typeface="Cambria Math" panose="02040503050406030204" pitchFamily="18" charset="0"/>
                          </a:rPr>
                          <m:t>𝑝</m:t>
                        </m:r>
                      </m:e>
                      <m:sup>
                        <m:r>
                          <a:rPr lang="lv-LV" b="0" i="1" dirty="0" smtClean="0">
                            <a:latin typeface="Cambria Math" panose="02040503050406030204" pitchFamily="18" charset="0"/>
                          </a:rPr>
                          <m:t>𝑘</m:t>
                        </m:r>
                      </m:sup>
                    </m:sSup>
                    <m:r>
                      <a:rPr lang="lv-LV" b="0" i="1" dirty="0" smtClean="0">
                        <a:latin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i="1" dirty="0">
                            <a:latin typeface="Cambria Math" panose="02040503050406030204" pitchFamily="18" charset="0"/>
                          </a:rPr>
                          <m:t>𝑘</m:t>
                        </m:r>
                        <m:r>
                          <a:rPr lang="lv-LV" b="0" i="1" dirty="0" smtClean="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b="0" i="1" dirty="0" smtClean="0">
                            <a:latin typeface="Cambria Math" panose="02040503050406030204" pitchFamily="18" charset="0"/>
                          </a:rPr>
                          <m:t>−1</m:t>
                        </m:r>
                      </m:sup>
                    </m:sSup>
                    <m:r>
                      <a:rPr lang="lv-LV" b="0" i="1" dirty="0" smtClean="0">
                        <a:latin typeface="Cambria Math" panose="02040503050406030204" pitchFamily="18" charset="0"/>
                      </a:rPr>
                      <m:t>+</m:t>
                    </m:r>
                    <m:r>
                      <a:rPr lang="lv-LV" b="0" i="1" dirty="0" smtClean="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i="1" dirty="0">
                            <a:latin typeface="Cambria Math" panose="02040503050406030204" pitchFamily="18" charset="0"/>
                          </a:rPr>
                          <m:t>𝑛</m:t>
                        </m:r>
                      </m:e>
                      <m:sub>
                        <m:r>
                          <a:rPr lang="lv-LV" b="0" i="1" dirty="0" smtClean="0">
                            <a:latin typeface="Cambria Math" panose="02040503050406030204" pitchFamily="18" charset="0"/>
                          </a:rPr>
                          <m:t>1</m:t>
                        </m:r>
                      </m:sub>
                    </m:sSub>
                    <m:r>
                      <a:rPr lang="lv-LV" b="0" i="1" dirty="0" smtClean="0">
                        <a:latin typeface="Cambria Math" panose="02040503050406030204" pitchFamily="18" charset="0"/>
                      </a:rPr>
                      <m:t>𝑝</m:t>
                    </m:r>
                    <m:r>
                      <a:rPr lang="lv-LV" b="0" i="1" dirty="0" smtClean="0">
                        <a:latin typeface="Cambria Math" panose="02040503050406030204" pitchFamily="18" charset="0"/>
                      </a:rPr>
                      <m:t>+</m:t>
                    </m:r>
                    <m:sSub>
                      <m:sSubPr>
                        <m:ctrlPr>
                          <a:rPr lang="lv-LV" b="0" i="1" dirty="0" smtClean="0">
                            <a:latin typeface="Cambria Math" panose="02040503050406030204" pitchFamily="18" charset="0"/>
                          </a:rPr>
                        </m:ctrlPr>
                      </m:sSubPr>
                      <m:e>
                        <m:r>
                          <a:rPr lang="lv-LV" b="0" i="1" dirty="0" smtClean="0">
                            <a:latin typeface="Cambria Math" panose="02040503050406030204" pitchFamily="18" charset="0"/>
                          </a:rPr>
                          <m:t>𝑛</m:t>
                        </m:r>
                      </m:e>
                      <m:sub>
                        <m:r>
                          <a:rPr lang="lv-LV" b="0" i="1" dirty="0" smtClean="0">
                            <a:latin typeface="Cambria Math" panose="02040503050406030204" pitchFamily="18" charset="0"/>
                          </a:rPr>
                          <m:t>0</m:t>
                        </m:r>
                      </m:sub>
                    </m:sSub>
                    <m:r>
                      <a:rPr lang="lv-LV" b="0" i="1" dirty="0" smtClean="0">
                        <a:latin typeface="Cambria Math" panose="02040503050406030204" pitchFamily="18" charset="0"/>
                      </a:rPr>
                      <m:t>,</m:t>
                    </m:r>
                  </m:oMath>
                </a14:m>
                <a:endParaRPr lang="lv-LV" dirty="0"/>
              </a:p>
              <a:p>
                <a:r>
                  <a:rPr lang="lv-LV" dirty="0"/>
                  <a:t>U</a:t>
                </a:r>
                <a:r>
                  <a:rPr lang="lv-LV" b="0" dirty="0"/>
                  <a:t>n   </a:t>
                </a:r>
                <a14:m>
                  <m:oMath xmlns:m="http://schemas.openxmlformats.org/officeDocument/2006/math">
                    <m:r>
                      <a:rPr lang="lv-LV" b="0" i="1" dirty="0" smtClean="0">
                        <a:latin typeface="Cambria Math" panose="02040503050406030204" pitchFamily="18" charset="0"/>
                      </a:rPr>
                      <m:t>𝑚</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sup>
                    </m:sSup>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𝑘</m:t>
                        </m:r>
                        <m:r>
                          <a:rPr lang="lv-LV" i="1" dirty="0">
                            <a:latin typeface="Cambria Math" panose="02040503050406030204" pitchFamily="18" charset="0"/>
                          </a:rPr>
                          <m:t>−1</m:t>
                        </m:r>
                      </m:sub>
                    </m:sSub>
                    <m:sSup>
                      <m:sSupPr>
                        <m:ctrlPr>
                          <a:rPr lang="lv-LV" i="1" dirty="0">
                            <a:latin typeface="Cambria Math" panose="02040503050406030204" pitchFamily="18" charset="0"/>
                          </a:rPr>
                        </m:ctrlPr>
                      </m:sSupPr>
                      <m:e>
                        <m:r>
                          <a:rPr lang="lv-LV" i="1" dirty="0">
                            <a:latin typeface="Cambria Math" panose="02040503050406030204" pitchFamily="18" charset="0"/>
                          </a:rPr>
                          <m:t>𝑝</m:t>
                        </m:r>
                      </m:e>
                      <m:sup>
                        <m:r>
                          <a:rPr lang="lv-LV" i="1" dirty="0">
                            <a:latin typeface="Cambria Math" panose="02040503050406030204" pitchFamily="18" charset="0"/>
                          </a:rPr>
                          <m:t>𝑘</m:t>
                        </m:r>
                        <m:r>
                          <a:rPr lang="lv-LV" i="1" dirty="0">
                            <a:latin typeface="Cambria Math" panose="02040503050406030204" pitchFamily="18" charset="0"/>
                          </a:rPr>
                          <m:t>−1</m:t>
                        </m:r>
                      </m:sup>
                    </m:sSup>
                    <m:r>
                      <a:rPr lang="lv-LV" i="1" dirty="0">
                        <a:latin typeface="Cambria Math" panose="02040503050406030204" pitchFamily="18" charset="0"/>
                      </a:rPr>
                      <m:t>+</m:t>
                    </m:r>
                    <m:r>
                      <a:rPr lang="lv-LV" i="1" dirty="0">
                        <a:latin typeface="Cambria Math" panose="02040503050406030204" pitchFamily="18" charset="0"/>
                        <a:ea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1</m:t>
                        </m:r>
                      </m:sub>
                    </m:sSub>
                    <m:r>
                      <a:rPr lang="lv-LV" i="1" dirty="0">
                        <a:latin typeface="Cambria Math" panose="02040503050406030204" pitchFamily="18" charset="0"/>
                      </a:rPr>
                      <m:t>𝑝</m:t>
                    </m:r>
                    <m:r>
                      <a:rPr lang="lv-LV" i="1" dirty="0">
                        <a:latin typeface="Cambria Math" panose="02040503050406030204" pitchFamily="18" charset="0"/>
                      </a:rPr>
                      <m:t>+</m:t>
                    </m:r>
                    <m:sSub>
                      <m:sSubPr>
                        <m:ctrlPr>
                          <a:rPr lang="lv-LV" i="1" dirty="0">
                            <a:latin typeface="Cambria Math" panose="02040503050406030204" pitchFamily="18" charset="0"/>
                          </a:rPr>
                        </m:ctrlPr>
                      </m:sSubPr>
                      <m:e>
                        <m:r>
                          <a:rPr lang="lv-LV" b="0" i="1" dirty="0" smtClean="0">
                            <a:latin typeface="Cambria Math" panose="02040503050406030204" pitchFamily="18" charset="0"/>
                          </a:rPr>
                          <m:t>𝑚</m:t>
                        </m:r>
                      </m:e>
                      <m:sub>
                        <m:r>
                          <a:rPr lang="lv-LV" i="1" dirty="0">
                            <a:latin typeface="Cambria Math" panose="02040503050406030204" pitchFamily="18" charset="0"/>
                          </a:rPr>
                          <m:t>0</m:t>
                        </m:r>
                      </m:sub>
                    </m:sSub>
                    <m:r>
                      <a:rPr lang="lv-LV" b="0" i="1" dirty="0" smtClean="0">
                        <a:latin typeface="Cambria Math" panose="02040503050406030204" pitchFamily="18" charset="0"/>
                      </a:rPr>
                      <m:t>.</m:t>
                    </m:r>
                  </m:oMath>
                </a14:m>
                <a:endParaRPr lang="lv-LV" b="0" dirty="0"/>
              </a:p>
            </p:txBody>
          </p:sp>
        </mc:Choice>
        <mc:Fallback xmlns="">
          <p:sp>
            <p:nvSpPr>
              <p:cNvPr id="4" name="AutoShape 2" descr="{\binom {m}{n}}\equiv \prod _{i=0}^{k}{\binom {m_{i}}{n_{i}}}{\pmod {p}},"/>
              <p:cNvSpPr>
                <a:spLocks noGrp="1" noRot="1" noChangeAspect="1" noMove="1" noResize="1" noEditPoints="1" noAdjustHandles="1" noChangeArrowheads="1" noChangeShapeType="1" noTextEdit="1"/>
              </p:cNvSpPr>
              <p:nvPr>
                <p:ph idx="1"/>
              </p:nvPr>
            </p:nvSpPr>
            <p:spPr bwMode="auto">
              <a:prstGeom prst="rect">
                <a:avLst/>
              </a:prstGeom>
              <a:blipFill rotWithShape="0">
                <a:blip r:embed="rId3"/>
                <a:stretch>
                  <a:fillRect l="-1081" t="-1159"/>
                </a:stretch>
              </a:blipFill>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Tree>
    <p:extLst>
      <p:ext uri="{BB962C8B-B14F-4D97-AF65-F5344CB8AC3E}">
        <p14:creationId xmlns:p14="http://schemas.microsoft.com/office/powerpoint/2010/main" val="93310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Teorēma [Ernst Kummer]:</a:t>
                </a:r>
                <a:r>
                  <a:rPr lang="lv-LV" dirty="0"/>
                  <a:t> Ja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𝑚</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0</m:t>
                    </m:r>
                  </m:oMath>
                </a14:m>
                <a:r>
                  <a:rPr lang="lv-LV" dirty="0"/>
                  <a:t>, tad pirmskaitļa </a:t>
                </a:r>
                <a14:m>
                  <m:oMath xmlns:m="http://schemas.openxmlformats.org/officeDocument/2006/math">
                    <m:r>
                      <a:rPr lang="lv-LV" i="1" dirty="0" smtClean="0">
                        <a:latin typeface="Cambria Math" panose="02040503050406030204" pitchFamily="18" charset="0"/>
                      </a:rPr>
                      <m:t>𝑝</m:t>
                    </m:r>
                  </m:oMath>
                </a14:m>
                <a:r>
                  <a:rPr lang="lv-LV" dirty="0"/>
                  <a:t> indekss kombinācijai pa </a:t>
                </a:r>
                <a14:m>
                  <m:oMath xmlns:m="http://schemas.openxmlformats.org/officeDocument/2006/math">
                    <m:r>
                      <a:rPr lang="lv-LV" i="1" dirty="0" smtClean="0">
                        <a:latin typeface="Cambria Math" panose="02040503050406030204" pitchFamily="18" charset="0"/>
                      </a:rPr>
                      <m:t>𝑚</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𝑛</m:t>
                              </m:r>
                            </m:sub>
                            <m:sup>
                              <m:r>
                                <a:rPr lang="lv-LV" b="0" i="1" smtClean="0">
                                  <a:latin typeface="Cambria Math" panose="02040503050406030204" pitchFamily="18" charset="0"/>
                                </a:rPr>
                                <m:t>𝑚</m:t>
                              </m:r>
                            </m:sup>
                          </m:sSub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f>
                            <m:fPr>
                              <m:ctrlPr>
                                <a:rPr lang="lv-LV" b="0" i="1" smtClean="0">
                                  <a:latin typeface="Cambria Math" panose="02040503050406030204" pitchFamily="18" charset="0"/>
                                </a:rPr>
                              </m:ctrlPr>
                            </m:fPr>
                            <m:num>
                              <m:r>
                                <a:rPr lang="lv-LV" b="0" i="1" smtClean="0">
                                  <a:latin typeface="Cambria Math" panose="02040503050406030204" pitchFamily="18" charset="0"/>
                                </a:rPr>
                                <m:t>𝑛</m:t>
                              </m:r>
                              <m:r>
                                <a:rPr lang="lv-LV" b="0" i="1" smtClean="0">
                                  <a:latin typeface="Cambria Math" panose="02040503050406030204" pitchFamily="18" charset="0"/>
                                </a:rPr>
                                <m:t>!</m:t>
                              </m:r>
                            </m:num>
                            <m:den>
                              <m:r>
                                <a:rPr lang="lv-LV" b="0" i="1" smtClean="0">
                                  <a:latin typeface="Cambria Math" panose="02040503050406030204" pitchFamily="18" charset="0"/>
                                </a:rPr>
                                <m:t>𝑚</m:t>
                              </m:r>
                              <m:r>
                                <a:rPr lang="lv-LV" b="0" i="1" smtClean="0">
                                  <a:latin typeface="Cambria Math" panose="02040503050406030204" pitchFamily="18" charset="0"/>
                                </a:rPr>
                                <m:t>!</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r>
                                    <a:rPr lang="lv-LV" b="0" i="1" smtClean="0">
                                      <a:latin typeface="Cambria Math" panose="02040503050406030204" pitchFamily="18" charset="0"/>
                                    </a:rPr>
                                    <m:t>−</m:t>
                                  </m:r>
                                  <m:r>
                                    <a:rPr lang="lv-LV" b="0" i="1" smtClean="0">
                                      <a:latin typeface="Cambria Math" panose="02040503050406030204" pitchFamily="18" charset="0"/>
                                    </a:rPr>
                                    <m:t>𝑚</m:t>
                                  </m:r>
                                </m:e>
                              </m:d>
                              <m:r>
                                <a:rPr lang="lv-LV" b="0" i="1" smtClean="0">
                                  <a:latin typeface="Cambria Math" panose="02040503050406030204" pitchFamily="18" charset="0"/>
                                </a:rPr>
                                <m:t>!</m:t>
                              </m:r>
                            </m:den>
                          </m:f>
                        </m:e>
                      </m:d>
                    </m:oMath>
                  </m:oMathPara>
                </a14:m>
                <a:endParaRPr lang="lv-LV" dirty="0"/>
              </a:p>
              <a:p>
                <a:r>
                  <a:rPr lang="lv-LV" dirty="0"/>
                  <a:t>vienāds ar pārnesumiem, saskaitot </a:t>
                </a:r>
                <a14:m>
                  <m:oMath xmlns:m="http://schemas.openxmlformats.org/officeDocument/2006/math">
                    <m:r>
                      <a:rPr lang="lv-LV" i="1" dirty="0" smtClean="0">
                        <a:latin typeface="Cambria Math" panose="02040503050406030204" pitchFamily="18" charset="0"/>
                      </a:rPr>
                      <m:t>𝑚</m:t>
                    </m:r>
                  </m:oMath>
                </a14:m>
                <a:r>
                  <a:rPr lang="lv-LV" dirty="0"/>
                  <a:t> un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𝑚</m:t>
                    </m:r>
                  </m:oMath>
                </a14:m>
                <a:r>
                  <a:rPr lang="lv-LV" dirty="0"/>
                  <a:t> pie bāzes </a:t>
                </a:r>
                <a14:m>
                  <m:oMath xmlns:m="http://schemas.openxmlformats.org/officeDocument/2006/math">
                    <m:r>
                      <a:rPr lang="lv-LV" i="1" dirty="0" smtClean="0">
                        <a:latin typeface="Cambria Math" panose="02040503050406030204" pitchFamily="18" charset="0"/>
                      </a:rPr>
                      <m:t>𝑝</m:t>
                    </m:r>
                  </m:oMath>
                </a14:m>
                <a:r>
                  <a:rPr lang="lv-LV" dirty="0"/>
                  <a:t>. </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Kummera teorēma</a:t>
            </a:r>
            <a:endParaRPr lang="en-US" dirty="0"/>
          </a:p>
        </p:txBody>
      </p:sp>
    </p:spTree>
    <p:extLst>
      <p:ext uri="{BB962C8B-B14F-4D97-AF65-F5344CB8AC3E}">
        <p14:creationId xmlns:p14="http://schemas.microsoft.com/office/powerpoint/2010/main" val="2034700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347471" y="1334278"/>
                <a:ext cx="8456803" cy="3104372"/>
              </a:xfrm>
            </p:spPr>
            <p:txBody>
              <a:bodyPr>
                <a:normAutofit/>
              </a:bodyPr>
              <a:lstStyle/>
              <a:p>
                <a:r>
                  <a:rPr lang="lv-LV" sz="2400" dirty="0"/>
                  <a:t>(1) Sadalām reizinātājos: </a:t>
                </a:r>
                <a14:m>
                  <m:oMath xmlns:m="http://schemas.openxmlformats.org/officeDocument/2006/math">
                    <m:r>
                      <a:rPr lang="lv-LV" sz="2400" i="1" dirty="0" smtClean="0">
                        <a:latin typeface="Cambria Math" panose="02040503050406030204" pitchFamily="18" charset="0"/>
                      </a:rPr>
                      <m:t>2012 =</m:t>
                    </m:r>
                    <m:sSup>
                      <m:sSupPr>
                        <m:ctrlPr>
                          <a:rPr lang="lv-LV" sz="2400" i="1" dirty="0" smtClean="0">
                            <a:latin typeface="Cambria Math" panose="02040503050406030204" pitchFamily="18" charset="0"/>
                          </a:rPr>
                        </m:ctrlPr>
                      </m:sSupPr>
                      <m:e>
                        <m:r>
                          <a:rPr lang="lv-LV" sz="2400" b="0" i="1" dirty="0" smtClean="0">
                            <a:latin typeface="Cambria Math" panose="02040503050406030204" pitchFamily="18" charset="0"/>
                          </a:rPr>
                          <m:t>2</m:t>
                        </m:r>
                      </m:e>
                      <m:sup>
                        <m:r>
                          <a:rPr lang="lv-LV" sz="2400" b="0" i="1" dirty="0" smtClean="0">
                            <a:latin typeface="Cambria Math" panose="02040503050406030204" pitchFamily="18" charset="0"/>
                          </a:rPr>
                          <m:t>2</m:t>
                        </m:r>
                      </m:sup>
                    </m:sSup>
                    <m:r>
                      <a:rPr lang="lv-LV" sz="2400" i="1" dirty="0" smtClean="0">
                        <a:latin typeface="Cambria Math" panose="02040503050406030204" pitchFamily="18" charset="0"/>
                        <a:ea typeface="Cambria Math" panose="02040503050406030204" pitchFamily="18" charset="0"/>
                      </a:rPr>
                      <m:t>∙</m:t>
                    </m:r>
                    <m:r>
                      <a:rPr lang="lv-LV" sz="2400" b="0" i="0" dirty="0" smtClean="0">
                        <a:latin typeface="Cambria Math" panose="02040503050406030204" pitchFamily="18" charset="0"/>
                      </a:rPr>
                      <m:t>503</m:t>
                    </m:r>
                  </m:oMath>
                </a14:m>
                <a:r>
                  <a:rPr lang="lv-LV" sz="2400" dirty="0"/>
                  <a:t> </a:t>
                </a:r>
              </a:p>
              <a:p>
                <a:r>
                  <a:rPr lang="lv-LV" sz="2400" dirty="0"/>
                  <a:t>(2) Ievērojam, ka </a:t>
                </a:r>
                <a14:m>
                  <m:oMath xmlns:m="http://schemas.openxmlformats.org/officeDocument/2006/math">
                    <m:r>
                      <a:rPr lang="lv-LV" sz="2400" b="0" i="1" smtClean="0">
                        <a:latin typeface="Cambria Math" panose="02040503050406030204" pitchFamily="18" charset="0"/>
                      </a:rPr>
                      <m:t>503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i="1" dirty="0" smtClean="0">
                        <a:latin typeface="Cambria Math" panose="02040503050406030204" pitchFamily="18" charset="0"/>
                      </a:rPr>
                      <m:t>503</m:t>
                    </m:r>
                    <m:r>
                      <a:rPr lang="lv-LV" sz="2400" i="1">
                        <a:latin typeface="Cambria Math"/>
                      </a:rPr>
                      <m:t>∤</m:t>
                    </m:r>
                    <m:r>
                      <a:rPr lang="lv-LV" sz="2400" b="0" i="1" dirty="0" smtClean="0">
                        <a:latin typeface="Cambria Math" panose="02040503050406030204" pitchFamily="18" charset="0"/>
                      </a:rPr>
                      <m:t>𝑘</m:t>
                    </m:r>
                    <m:r>
                      <a:rPr lang="lv-LV" sz="2400" b="0" i="1" dirty="0" smtClean="0">
                        <a:latin typeface="Cambria Math" panose="02040503050406030204" pitchFamily="18" charset="0"/>
                      </a:rPr>
                      <m:t> </m:t>
                    </m:r>
                  </m:oMath>
                </a14:m>
                <a:r>
                  <a:rPr lang="lv-LV" sz="2400" dirty="0"/>
                  <a:t> </a:t>
                </a:r>
              </a:p>
              <a:p>
                <a:r>
                  <a:rPr lang="lv-LV" sz="2400" dirty="0"/>
                  <a:t>(3) Ievērojam, ka </a:t>
                </a:r>
                <a14:m>
                  <m:oMath xmlns:m="http://schemas.openxmlformats.org/officeDocument/2006/math">
                    <m:r>
                      <a:rPr lang="lv-LV" sz="2400" b="0" i="1" smtClean="0">
                        <a:latin typeface="Cambria Math" panose="02040503050406030204" pitchFamily="18" charset="0"/>
                      </a:rPr>
                      <m:t>4 | </m:t>
                    </m:r>
                    <m:sSubSup>
                      <m:sSubSupPr>
                        <m:ctrlPr>
                          <a:rPr lang="lv-LV" sz="2400" b="0" i="1" smtClean="0">
                            <a:latin typeface="Cambria Math" panose="02040503050406030204" pitchFamily="18" charset="0"/>
                          </a:rPr>
                        </m:ctrlPr>
                      </m:sSubSupPr>
                      <m:e>
                        <m:r>
                          <a:rPr lang="lv-LV" sz="2400" b="0" i="1" smtClean="0">
                            <a:latin typeface="Cambria Math" panose="02040503050406030204" pitchFamily="18" charset="0"/>
                          </a:rPr>
                          <m:t>𝐶</m:t>
                        </m:r>
                      </m:e>
                      <m:sub>
                        <m:r>
                          <a:rPr lang="lv-LV" sz="2400" b="0" i="1" smtClean="0">
                            <a:latin typeface="Cambria Math" panose="02040503050406030204" pitchFamily="18" charset="0"/>
                          </a:rPr>
                          <m:t>2012</m:t>
                        </m:r>
                      </m:sub>
                      <m:sup>
                        <m:r>
                          <a:rPr lang="lv-LV" sz="2400" b="0" i="1" smtClean="0">
                            <a:latin typeface="Cambria Math" panose="02040503050406030204" pitchFamily="18" charset="0"/>
                          </a:rPr>
                          <m:t>𝑘</m:t>
                        </m:r>
                      </m:sup>
                    </m:sSubSup>
                  </m:oMath>
                </a14:m>
                <a:r>
                  <a:rPr lang="lv-LV" sz="2400" dirty="0"/>
                  <a:t> t.t.t. </a:t>
                </a:r>
                <a14:m>
                  <m:oMath xmlns:m="http://schemas.openxmlformats.org/officeDocument/2006/math">
                    <m:r>
                      <a:rPr lang="lv-LV" sz="2400" b="0" i="1" dirty="0" smtClean="0">
                        <a:latin typeface="Cambria Math" panose="02040503050406030204" pitchFamily="18" charset="0"/>
                      </a:rPr>
                      <m:t>2</m:t>
                    </m:r>
                    <m:r>
                      <a:rPr lang="lv-LV" sz="2400" i="1">
                        <a:latin typeface="Cambria Math"/>
                      </a:rPr>
                      <m:t>∤</m:t>
                    </m:r>
                    <m:r>
                      <a:rPr lang="lv-LV" sz="2400" i="1" dirty="0">
                        <a:latin typeface="Cambria Math" panose="02040503050406030204" pitchFamily="18" charset="0"/>
                      </a:rPr>
                      <m:t>𝑘</m:t>
                    </m:r>
                    <m:r>
                      <a:rPr lang="lv-LV" sz="2400" i="1" dirty="0">
                        <a:latin typeface="Cambria Math" panose="02040503050406030204" pitchFamily="18" charset="0"/>
                      </a:rPr>
                      <m:t> </m:t>
                    </m:r>
                  </m:oMath>
                </a14:m>
                <a:endParaRPr lang="lv-LV" sz="2400" dirty="0"/>
              </a:p>
              <a:p>
                <a:r>
                  <a:rPr lang="lv-LV" sz="2400" dirty="0"/>
                  <a:t>Vismaz ar vienu no skaitļiem </a:t>
                </a:r>
                <a14:m>
                  <m:oMath xmlns:m="http://schemas.openxmlformats.org/officeDocument/2006/math">
                    <m:r>
                      <a:rPr lang="lv-LV" sz="2400" i="1" dirty="0" smtClean="0">
                        <a:latin typeface="Cambria Math" panose="02040503050406030204" pitchFamily="18" charset="0"/>
                      </a:rPr>
                      <m:t>2</m:t>
                    </m:r>
                  </m:oMath>
                </a14:m>
                <a:r>
                  <a:rPr lang="lv-LV" sz="2400" dirty="0"/>
                  <a:t> vai </a:t>
                </a:r>
                <a14:m>
                  <m:oMath xmlns:m="http://schemas.openxmlformats.org/officeDocument/2006/math">
                    <m:r>
                      <a:rPr lang="lv-LV" sz="2400" i="1" dirty="0" smtClean="0">
                        <a:latin typeface="Cambria Math" panose="02040503050406030204" pitchFamily="18" charset="0"/>
                      </a:rPr>
                      <m:t>503</m:t>
                    </m:r>
                  </m:oMath>
                </a14:m>
                <a:r>
                  <a:rPr lang="lv-LV" sz="2400" dirty="0"/>
                  <a:t> dalās </a:t>
                </a:r>
                <a:br>
                  <a:rPr lang="lv-LV" sz="2400" dirty="0"/>
                </a:br>
                <a14:m>
                  <m:oMath xmlns:m="http://schemas.openxmlformats.org/officeDocument/2006/math">
                    <m:r>
                      <a:rPr lang="lv-LV" sz="2400" i="1" dirty="0" smtClean="0">
                        <a:latin typeface="Cambria Math" panose="02040503050406030204" pitchFamily="18" charset="0"/>
                      </a:rPr>
                      <m:t>100</m:t>
                    </m:r>
                    <m:r>
                      <a:rPr lang="lv-LV" sz="2400" b="0" i="1" dirty="0" smtClean="0">
                        <a:latin typeface="Cambria Math" panose="02040503050406030204" pitchFamily="18" charset="0"/>
                      </a:rPr>
                      <m:t>7</m:t>
                    </m:r>
                    <m:r>
                      <a:rPr lang="lv-LV" sz="2400" i="1" dirty="0" smtClean="0">
                        <a:latin typeface="Cambria Math" panose="02040503050406030204" pitchFamily="18" charset="0"/>
                      </a:rPr>
                      <m:t> +</m:t>
                    </m:r>
                    <m:r>
                      <a:rPr lang="lv-LV" sz="2400" b="0" i="1" dirty="0" smtClean="0">
                        <a:latin typeface="Cambria Math" panose="02040503050406030204" pitchFamily="18" charset="0"/>
                      </a:rPr>
                      <m:t>5</m:t>
                    </m:r>
                    <m:r>
                      <a:rPr lang="lv-LV" sz="2400" i="1" dirty="0" smtClean="0">
                        <a:latin typeface="Cambria Math" panose="02040503050406030204" pitchFamily="18" charset="0"/>
                      </a:rPr>
                      <m:t> –</m:t>
                    </m:r>
                    <m:r>
                      <a:rPr lang="lv-LV" sz="2400" b="0" i="1" dirty="0" smtClean="0">
                        <a:latin typeface="Cambria Math" panose="02040503050406030204" pitchFamily="18" charset="0"/>
                      </a:rPr>
                      <m:t>3</m:t>
                    </m:r>
                    <m:r>
                      <a:rPr lang="lv-LV" sz="2400" i="1" dirty="0" smtClean="0">
                        <a:latin typeface="Cambria Math" panose="02040503050406030204" pitchFamily="18" charset="0"/>
                      </a:rPr>
                      <m:t> = 100</m:t>
                    </m:r>
                    <m:r>
                      <a:rPr lang="lv-LV" sz="2400" b="0" i="1" dirty="0" smtClean="0">
                        <a:latin typeface="Cambria Math" panose="02040503050406030204" pitchFamily="18" charset="0"/>
                      </a:rPr>
                      <m:t>9</m:t>
                    </m:r>
                  </m:oMath>
                </a14:m>
                <a:r>
                  <a:rPr lang="lv-LV" sz="2400" dirty="0"/>
                  <a:t>.   </a:t>
                </a:r>
              </a:p>
              <a:p>
                <a:r>
                  <a:rPr lang="lv-LV" sz="2400" dirty="0"/>
                  <a:t>Pārējie mums der. To ir </a:t>
                </a:r>
                <a14:m>
                  <m:oMath xmlns:m="http://schemas.openxmlformats.org/officeDocument/2006/math">
                    <m:r>
                      <a:rPr lang="lv-LV" sz="2400" i="1" dirty="0" smtClean="0">
                        <a:latin typeface="Cambria Math" panose="02040503050406030204" pitchFamily="18" charset="0"/>
                      </a:rPr>
                      <m:t>2013 – 1009 = 1004</m:t>
                    </m:r>
                  </m:oMath>
                </a14:m>
                <a:r>
                  <a:rPr lang="lv-LV" sz="2400" dirty="0"/>
                  <a:t> </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347471" y="1334278"/>
                <a:ext cx="8456803" cy="3104372"/>
              </a:xfrm>
              <a:blipFill>
                <a:blip r:embed="rId2"/>
                <a:stretch>
                  <a:fillRect l="-2099" t="-2846"/>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lv-LV" dirty="0"/>
              <a:t>CGMO Uzdevums</a:t>
            </a:r>
            <a:endParaRPr lang="en-US" dirty="0"/>
          </a:p>
        </p:txBody>
      </p:sp>
    </p:spTree>
    <p:extLst>
      <p:ext uri="{BB962C8B-B14F-4D97-AF65-F5344CB8AC3E}">
        <p14:creationId xmlns:p14="http://schemas.microsoft.com/office/powerpoint/2010/main" val="25750955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a:t>
            </a:r>
            <a:r>
              <a:rPr lang="lv-LV" dirty="0"/>
              <a:t>āpinātāja pacelšana</a:t>
            </a:r>
            <a:r>
              <a:rPr lang="en-US" dirty="0"/>
              <a:t>s</a:t>
            </a:r>
            <a:br>
              <a:rPr lang="en-US" dirty="0"/>
            </a:br>
            <a:r>
              <a:rPr lang="en-US" dirty="0"/>
              <a:t>lemma</a:t>
            </a:r>
            <a:r>
              <a:rPr lang="lv-LV" dirty="0"/>
              <a:t>s</a:t>
            </a:r>
            <a:endParaRPr lang="en-US" dirty="0"/>
          </a:p>
        </p:txBody>
      </p:sp>
      <p:pic>
        <p:nvPicPr>
          <p:cNvPr id="614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97" y="695323"/>
            <a:ext cx="3865387" cy="386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278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𝑘</m:t>
                          </m:r>
                        </m:sup>
                      </m:sSup>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m:t>
                      </m:r>
                      <m:r>
                        <a:rPr lang="en-US" b="0" i="1" smtClean="0">
                          <a:latin typeface="Cambria Math" panose="02040503050406030204" pitchFamily="18" charset="0"/>
                          <a:ea typeface="Cambria Math" panose="02040503050406030204" pitchFamily="18" charset="0"/>
                        </a:rPr>
                        <m:t>∙1001∙111</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999999999=9</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1001001</m:t>
                      </m:r>
                      <m:r>
                        <a:rPr lang="en-US" b="0" i="1" smtClean="0">
                          <a:latin typeface="Cambria Math" panose="02040503050406030204" pitchFamily="18" charset="0"/>
                          <a:ea typeface="Cambria Math" panose="02040503050406030204" pitchFamily="18" charset="0"/>
                        </a:rPr>
                        <m:t>∙111</m:t>
                      </m:r>
                    </m:oMath>
                  </m:oMathPara>
                </a14:m>
                <a:endParaRPr lang="lv-LV" dirty="0"/>
              </a:p>
              <a:p>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5</m:t>
                        </m:r>
                      </m:sup>
                    </m:sSup>
                    <m:r>
                      <a:rPr lang="lv-LV" b="0" i="1" smtClean="0">
                        <a:latin typeface="Cambria Math" panose="02040503050406030204" pitchFamily="18" charset="0"/>
                      </a:rPr>
                      <m:t>−1=99999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2</m:t>
                        </m:r>
                      </m:sup>
                    </m:sSup>
                  </m:oMath>
                </a14:m>
                <a:r>
                  <a:rPr lang="lv-LV" dirty="0"/>
                  <a:t> (bet ne augstāku pakāpi)</a:t>
                </a:r>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6</m:t>
                        </m:r>
                      </m:sup>
                    </m:sSup>
                    <m:r>
                      <a:rPr lang="lv-LV" b="0" i="1" smtClean="0">
                        <a:latin typeface="Cambria Math" panose="02040503050406030204" pitchFamily="18" charset="0"/>
                      </a:rPr>
                      <m:t>−1=999999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3</m:t>
                        </m:r>
                      </m:sup>
                    </m:sSup>
                  </m:oMath>
                </a14:m>
                <a:endParaRPr lang="lv-LV" dirty="0"/>
              </a:p>
              <a:p>
                <a:pPr marL="342900" indent="-342900">
                  <a:buFont typeface="Webdings" panose="05030102010509060703" pitchFamily="18" charset="2"/>
                  <a:buChar char="4"/>
                </a:pPr>
                <a14:m>
                  <m:oMath xmlns:m="http://schemas.openxmlformats.org/officeDocument/2006/math">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9</m:t>
                        </m:r>
                      </m:sup>
                    </m:sSup>
                    <m:r>
                      <a:rPr lang="lv-LV" b="0" i="1" smtClean="0">
                        <a:latin typeface="Cambria Math" panose="02040503050406030204" pitchFamily="18" charset="0"/>
                      </a:rPr>
                      <m:t>−1=999999999</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3</m:t>
                        </m:r>
                      </m:e>
                      <m:sup>
                        <m:r>
                          <a:rPr lang="lv-LV" b="0" i="1" smtClean="0">
                            <a:latin typeface="Cambria Math" panose="02040503050406030204" pitchFamily="18" charset="0"/>
                          </a:rPr>
                          <m:t>4</m:t>
                        </m:r>
                      </m:sup>
                    </m:sSup>
                  </m:oMath>
                </a14:m>
                <a:endParaRPr lang="lv-LV" dirty="0"/>
              </a:p>
              <a:p>
                <a:pPr marL="342900" indent="-342900">
                  <a:buFont typeface="Arial" panose="020B0604020202020204" pitchFamily="34" charset="0"/>
                  <a:buChar char="•"/>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6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Piemēri ar desmitnieka pakāpēm</a:t>
            </a:r>
            <a:endParaRPr lang="en-US" dirty="0"/>
          </a:p>
        </p:txBody>
      </p:sp>
    </p:spTree>
    <p:extLst>
      <p:ext uri="{BB962C8B-B14F-4D97-AF65-F5344CB8AC3E}">
        <p14:creationId xmlns:p14="http://schemas.microsoft.com/office/powerpoint/2010/main" val="32283920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UKMO2013:</a:t>
                </a:r>
                <a:r>
                  <a:rPr lang="lv-LV" dirty="0"/>
                  <a:t> Skaitlis pierakstīts decimālās sistēmas bāzē satur </a:t>
                </a:r>
                <a14:m>
                  <m:oMath xmlns:m="http://schemas.openxmlformats.org/officeDocument/2006/math">
                    <m:sSup>
                      <m:sSupPr>
                        <m:ctrlPr>
                          <a:rPr lang="lv-LV"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2013</m:t>
                        </m:r>
                      </m:sup>
                    </m:sSup>
                  </m:oMath>
                </a14:m>
                <a:r>
                  <a:rPr lang="lv-LV" dirty="0"/>
                  <a:t> ciparus </a:t>
                </a:r>
                <a14:m>
                  <m:oMath xmlns:m="http://schemas.openxmlformats.org/officeDocument/2006/math">
                    <m:r>
                      <a:rPr lang="lv-LV" i="1" dirty="0" smtClean="0">
                        <a:latin typeface="Cambria Math" panose="02040503050406030204" pitchFamily="18" charset="0"/>
                      </a:rPr>
                      <m:t>3</m:t>
                    </m:r>
                  </m:oMath>
                </a14:m>
                <a:r>
                  <a:rPr lang="lv-LV" dirty="0"/>
                  <a:t>; citu ciparu skaitļa pierakstā nav. Atrast augstāko skaitļa </a:t>
                </a:r>
                <a14:m>
                  <m:oMath xmlns:m="http://schemas.openxmlformats.org/officeDocument/2006/math">
                    <m:r>
                      <a:rPr lang="lv-LV" i="1" dirty="0" smtClean="0">
                        <a:latin typeface="Cambria Math" panose="02040503050406030204" pitchFamily="18" charset="0"/>
                      </a:rPr>
                      <m:t>3</m:t>
                    </m:r>
                  </m:oMath>
                </a14:m>
                <a:r>
                  <a:rPr lang="lv-LV" dirty="0"/>
                  <a:t> pakāpi, kas dala šo skaitli.</a:t>
                </a:r>
              </a:p>
              <a:p>
                <a:endParaRPr lang="lv-LV"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099" t="-2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14:m>
                  <m:oMath xmlns:m="http://schemas.openxmlformats.org/officeDocument/2006/math">
                    <m:sSup>
                      <m:sSupPr>
                        <m:ctrlPr>
                          <a:rPr lang="lv-LV" i="1" smtClean="0">
                            <a:latin typeface="Cambria Math" panose="02040503050406030204" pitchFamily="18" charset="0"/>
                          </a:rPr>
                        </m:ctrlPr>
                      </m:sSupPr>
                      <m:e>
                        <m:r>
                          <a:rPr lang="lv-LV" b="1" i="1" smtClean="0">
                            <a:latin typeface="Cambria Math" panose="02040503050406030204" pitchFamily="18" charset="0"/>
                          </a:rPr>
                          <m:t>𝒙</m:t>
                        </m:r>
                      </m:e>
                      <m:sup>
                        <m:r>
                          <a:rPr lang="lv-LV" b="1" i="1" smtClean="0">
                            <a:latin typeface="Cambria Math" panose="02040503050406030204" pitchFamily="18" charset="0"/>
                          </a:rPr>
                          <m:t>𝒏</m:t>
                        </m:r>
                      </m:sup>
                    </m:sSup>
                    <m:r>
                      <a:rPr lang="lv-LV" b="1" i="1" smtClean="0">
                        <a:latin typeface="Cambria Math" panose="02040503050406030204" pitchFamily="18" charset="0"/>
                      </a:rPr>
                      <m:t>−</m:t>
                    </m:r>
                    <m:sSup>
                      <m:sSupPr>
                        <m:ctrlPr>
                          <a:rPr lang="lv-LV" b="1" i="1" smtClean="0">
                            <a:latin typeface="Cambria Math" panose="02040503050406030204" pitchFamily="18" charset="0"/>
                          </a:rPr>
                        </m:ctrlPr>
                      </m:sSupPr>
                      <m:e>
                        <m:r>
                          <a:rPr lang="lv-LV" b="1" i="1" smtClean="0">
                            <a:latin typeface="Cambria Math" panose="02040503050406030204" pitchFamily="18" charset="0"/>
                          </a:rPr>
                          <m:t>𝒚</m:t>
                        </m:r>
                      </m:e>
                      <m:sup>
                        <m:r>
                          <a:rPr lang="lv-LV" b="1" i="1" smtClean="0">
                            <a:latin typeface="Cambria Math" panose="02040503050406030204" pitchFamily="18" charset="0"/>
                          </a:rPr>
                          <m:t>𝒏</m:t>
                        </m:r>
                      </m:sup>
                    </m:sSup>
                  </m:oMath>
                </a14:m>
                <a:r>
                  <a:rPr lang="lv-LV" dirty="0"/>
                  <a:t> ar interesantiem decimālpierakstiem</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1048"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2013868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lv-LV" dirty="0" smtClean="0"/>
              <a:t>VO2019; G9P3, G10P3. </a:t>
            </a:r>
          </a:p>
          <a:p>
            <a:endParaRPr lang="lv-LV" dirty="0"/>
          </a:p>
        </p:txBody>
      </p:sp>
      <p:sp>
        <p:nvSpPr>
          <p:cNvPr id="6" name="Content Placeholder 5"/>
          <p:cNvSpPr>
            <a:spLocks noGrp="1"/>
          </p:cNvSpPr>
          <p:nvPr>
            <p:ph idx="10"/>
          </p:nvPr>
        </p:nvSpPr>
        <p:spPr/>
        <p:txBody>
          <a:bodyPr/>
          <a:lstStyle/>
          <a:p>
            <a:endParaRPr lang="lv-LV"/>
          </a:p>
        </p:txBody>
      </p:sp>
      <p:sp>
        <p:nvSpPr>
          <p:cNvPr id="4" name="Title 3"/>
          <p:cNvSpPr>
            <a:spLocks noGrp="1"/>
          </p:cNvSpPr>
          <p:nvPr>
            <p:ph type="title"/>
          </p:nvPr>
        </p:nvSpPr>
        <p:spPr/>
        <p:txBody>
          <a:bodyPr/>
          <a:lstStyle/>
          <a:p>
            <a:endParaRPr lang="lv-LV"/>
          </a:p>
        </p:txBody>
      </p:sp>
    </p:spTree>
    <p:extLst>
      <p:ext uri="{BB962C8B-B14F-4D97-AF65-F5344CB8AC3E}">
        <p14:creationId xmlns:p14="http://schemas.microsoft.com/office/powerpoint/2010/main" val="3243870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r>
                  <a:rPr lang="lv-LV" dirty="0"/>
                  <a:t>Ar kādu vislielāko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oMath>
                </a14:m>
                <a:r>
                  <a:rPr lang="lv-LV" dirty="0"/>
                  <a:t>? </a:t>
                </a:r>
              </a:p>
              <a:p>
                <a:r>
                  <a:rPr lang="lv-LV" dirty="0"/>
                  <a:t>Novērtējumu var dabūt ar Eilera teorēmu: </a:t>
                </a: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𝑝</m:t>
                          </m:r>
                          <m:r>
                            <a:rPr lang="lv-LV" b="0" i="1" smtClean="0">
                              <a:latin typeface="Cambria Math" panose="02040503050406030204" pitchFamily="18" charset="0"/>
                            </a:rPr>
                            <m:t>−1</m:t>
                          </m:r>
                        </m:sup>
                      </m:sSup>
                      <m:r>
                        <a:rPr lang="lv-LV" b="0" i="1" smtClean="0">
                          <a:latin typeface="Cambria Math" panose="02040503050406030204" pitchFamily="18" charset="0"/>
                          <a:ea typeface="Cambria Math" panose="02040503050406030204" pitchFamily="18" charset="0"/>
                        </a:rPr>
                        <m:t>≡1−1≡0 </m:t>
                      </m:r>
                      <m:d>
                        <m:dPr>
                          <m:ctrlPr>
                            <a:rPr lang="lv-LV" b="0" i="1" smtClean="0">
                              <a:latin typeface="Cambria Math" panose="02040503050406030204" pitchFamily="18" charset="0"/>
                              <a:ea typeface="Cambria Math" panose="02040503050406030204" pitchFamily="18" charset="0"/>
                            </a:rPr>
                          </m:ctrlPr>
                        </m:dPr>
                        <m:e>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e>
                      </m:d>
                    </m:oMath>
                  </m:oMathPara>
                </a14:m>
                <a:endParaRPr lang="lv-LV" b="0" i="1"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sSup>
                            <m:sSupPr>
                              <m:ctrlPr>
                                <a:rPr lang="lv-LV" b="0"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2</m:t>
                              </m:r>
                            </m:sup>
                          </m:sSup>
                          <m:r>
                            <a:rPr lang="lv-LV" b="0" i="1" smtClean="0">
                              <a:latin typeface="Cambria Math" panose="02040503050406030204" pitchFamily="18" charset="0"/>
                            </a:rPr>
                            <m:t>−</m:t>
                          </m:r>
                          <m:r>
                            <a:rPr lang="lv-LV" b="0" i="1" smtClean="0">
                              <a:latin typeface="Cambria Math" panose="02040503050406030204" pitchFamily="18" charset="0"/>
                            </a:rPr>
                            <m:t>𝑝</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rPr>
                        <m:t>1−1</m:t>
                      </m:r>
                      <m:r>
                        <a:rPr lang="lv-LV" b="0" i="1" smtClean="0">
                          <a:latin typeface="Cambria Math" panose="02040503050406030204" pitchFamily="18" charset="0"/>
                          <a:ea typeface="Cambria Math" panose="02040503050406030204" pitchFamily="18" charset="0"/>
                        </a:rPr>
                        <m:t>≡0 </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oMath>
                    <m:oMath xmlns:m="http://schemas.openxmlformats.org/officeDocument/2006/math">
                      <m:r>
                        <a:rPr lang="lv-LV" b="0" i="1" smtClean="0">
                          <a:latin typeface="Cambria Math" panose="02040503050406030204" pitchFamily="18" charset="0"/>
                        </a:rPr>
                        <m:t>…</m:t>
                      </m:r>
                      <m:r>
                        <a:rPr lang="lv-LV" b="0" i="0" smtClean="0">
                          <a:latin typeface="Cambria Math" panose="02040503050406030204" pitchFamily="18" charset="0"/>
                        </a:rPr>
                        <m:t>  </m:t>
                      </m:r>
                      <m:r>
                        <m:rPr>
                          <m:sty m:val="p"/>
                        </m:rPr>
                        <a:rPr lang="lv-LV" b="0" i="0" smtClean="0">
                          <a:latin typeface="Cambria Math" panose="02040503050406030204" pitchFamily="18" charset="0"/>
                        </a:rPr>
                        <m:t>jo</m:t>
                      </m:r>
                      <m:r>
                        <a:rPr lang="lv-LV" b="0" i="0" smtClean="0">
                          <a:latin typeface="Cambria Math" panose="02040503050406030204" pitchFamily="18" charset="0"/>
                        </a:rPr>
                        <m:t> …</m:t>
                      </m:r>
                    </m:oMath>
                  </m:oMathPara>
                </a14:m>
                <a:endParaRPr lang="lv-LV" dirty="0">
                  <a:latin typeface="Cambria Math" panose="02040503050406030204" pitchFamily="18" charset="0"/>
                  <a:ea typeface="Cambria Math" panose="02040503050406030204" pitchFamily="18" charset="0"/>
                </a:endParaRPr>
              </a:p>
              <a:p>
                <a:pPr marL="1604962" lvl="4"/>
                <a14:m>
                  <m:oMathPara xmlns:m="http://schemas.openxmlformats.org/officeDocument/2006/math">
                    <m:oMathParaPr>
                      <m:jc m:val="left"/>
                    </m:oMathParaPr>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𝑝</m:t>
                          </m:r>
                        </m:e>
                      </m:d>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−1</m:t>
                      </m:r>
                    </m:oMath>
                  </m:oMathPara>
                </a14:m>
                <a:endParaRPr lang="lv-LV" dirty="0"/>
              </a:p>
              <a:p>
                <a:pPr marL="1604962" lvl="4"/>
                <a:r>
                  <a:rPr lang="lv-LV" dirty="0"/>
                  <a:t> </a:t>
                </a:r>
                <a14:m>
                  <m:oMath xmlns:m="http://schemas.openxmlformats.org/officeDocument/2006/math">
                    <m:r>
                      <a:rPr lang="lv-LV" i="1" smtClean="0">
                        <a:latin typeface="Cambria Math" panose="02040503050406030204" pitchFamily="18" charset="0"/>
                        <a:ea typeface="Cambria Math" panose="02040503050406030204" pitchFamily="18" charset="0"/>
                      </a:rPr>
                      <m:t>𝜑</m:t>
                    </m:r>
                    <m:d>
                      <m:dPr>
                        <m:ctrlPr>
                          <a:rPr lang="lv-LV" i="1" smtClean="0">
                            <a:latin typeface="Cambria Math" panose="02040503050406030204" pitchFamily="18" charset="0"/>
                            <a:ea typeface="Cambria Math" panose="02040503050406030204" pitchFamily="18" charset="0"/>
                          </a:rPr>
                        </m:ctrlPr>
                      </m:dPr>
                      <m:e>
                        <m:sSup>
                          <m:sSupPr>
                            <m:ctrlPr>
                              <a:rPr lang="lv-LV"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d>
                      <m:dPr>
                        <m:ctrlPr>
                          <a:rPr lang="lv-LV" b="0" i="1" smtClean="0">
                            <a:latin typeface="Cambria Math" panose="02040503050406030204" pitchFamily="18" charset="0"/>
                            <a:ea typeface="Cambria Math" panose="02040503050406030204" pitchFamily="18" charset="0"/>
                          </a:rPr>
                        </m:ctrlPr>
                      </m:dPr>
                      <m:e>
                        <m:r>
                          <a:rPr lang="lv-LV" b="0" i="1" smtClean="0">
                            <a:latin typeface="Cambria Math" panose="02040503050406030204" pitchFamily="18" charset="0"/>
                            <a:ea typeface="Cambria Math" panose="02040503050406030204" pitchFamily="18" charset="0"/>
                          </a:rPr>
                          <m:t>1−</m:t>
                        </m:r>
                        <m:f>
                          <m:fPr>
                            <m:ctrlPr>
                              <a:rPr lang="lv-LV" b="0" i="1" smtClean="0">
                                <a:latin typeface="Cambria Math" panose="02040503050406030204" pitchFamily="18" charset="0"/>
                                <a:ea typeface="Cambria Math" panose="02040503050406030204" pitchFamily="18" charset="0"/>
                              </a:rPr>
                            </m:ctrlPr>
                          </m:fPr>
                          <m:num>
                            <m:r>
                              <a:rPr lang="lv-LV" b="0" i="1" smtClean="0">
                                <a:latin typeface="Cambria Math" panose="02040503050406030204" pitchFamily="18" charset="0"/>
                                <a:ea typeface="Cambria Math" panose="02040503050406030204" pitchFamily="18" charset="0"/>
                              </a:rPr>
                              <m:t>1</m:t>
                            </m:r>
                          </m:num>
                          <m:den>
                            <m:r>
                              <a:rPr lang="lv-LV" b="0" i="1" smtClean="0">
                                <a:latin typeface="Cambria Math" panose="02040503050406030204" pitchFamily="18" charset="0"/>
                                <a:ea typeface="Cambria Math" panose="02040503050406030204" pitchFamily="18" charset="0"/>
                              </a:rPr>
                              <m:t>𝑝</m:t>
                            </m:r>
                          </m:den>
                        </m:f>
                      </m:e>
                    </m:d>
                    <m:r>
                      <a:rPr lang="lv-LV" b="0" i="1" smtClean="0">
                        <a:latin typeface="Cambria Math" panose="02040503050406030204" pitchFamily="18" charset="0"/>
                        <a:ea typeface="Cambria Math" panose="02040503050406030204" pitchFamily="18" charset="0"/>
                      </a:rPr>
                      <m:t>=</m:t>
                    </m:r>
                    <m:sSup>
                      <m:sSupPr>
                        <m:ctrlPr>
                          <a:rPr lang="lv-LV" b="0" i="1" smtClean="0">
                            <a:latin typeface="Cambria Math" panose="02040503050406030204" pitchFamily="18" charset="0"/>
                            <a:ea typeface="Cambria Math" panose="02040503050406030204" pitchFamily="18" charset="0"/>
                          </a:rPr>
                        </m:ctrlPr>
                      </m:sSupPr>
                      <m:e>
                        <m:r>
                          <a:rPr lang="lv-LV" b="0" i="1" smtClean="0">
                            <a:latin typeface="Cambria Math" panose="02040503050406030204" pitchFamily="18" charset="0"/>
                            <a:ea typeface="Cambria Math" panose="02040503050406030204" pitchFamily="18" charset="0"/>
                          </a:rPr>
                          <m:t>𝑝</m:t>
                        </m:r>
                      </m:e>
                      <m:sup>
                        <m:r>
                          <a:rPr lang="lv-LV" b="0" i="1" smtClean="0">
                            <a:latin typeface="Cambria Math" panose="02040503050406030204" pitchFamily="18" charset="0"/>
                            <a:ea typeface="Cambria Math" panose="02040503050406030204" pitchFamily="18" charset="0"/>
                          </a:rPr>
                          <m:t>2</m:t>
                        </m:r>
                      </m:sup>
                    </m:sSup>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𝑝</m:t>
                    </m:r>
                  </m:oMath>
                </a14:m>
                <a:endParaRPr lang="lv-LV" dirty="0"/>
              </a:p>
              <a:p>
                <a:r>
                  <a:rPr lang="en-US" dirty="0" err="1"/>
                  <a:t>Piem</a:t>
                </a:r>
                <a:r>
                  <a:rPr lang="lv-LV" dirty="0"/>
                  <a:t>ēram,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72</m:t>
                        </m:r>
                      </m:sup>
                    </m:sSup>
                    <m:r>
                      <a:rPr lang="lv-LV" b="0" i="1" smtClean="0">
                        <a:latin typeface="Cambria Math" panose="02040503050406030204" pitchFamily="18" charset="0"/>
                      </a:rPr>
                      <m:t>−1</m:t>
                    </m:r>
                    <m:r>
                      <a:rPr lang="lv-LV" b="0" i="1" smtClean="0">
                        <a:latin typeface="Cambria Math" panose="02040503050406030204" pitchFamily="18" charset="0"/>
                        <a:ea typeface="Cambria Math" panose="02040503050406030204" pitchFamily="18" charset="0"/>
                      </a:rPr>
                      <m:t>≡0  (</m:t>
                    </m:r>
                    <m:r>
                      <a:rPr lang="lv-LV" b="0" i="1" smtClean="0">
                        <a:latin typeface="Cambria Math" panose="02040503050406030204" pitchFamily="18" charset="0"/>
                        <a:ea typeface="Cambria Math" panose="02040503050406030204" pitchFamily="18" charset="0"/>
                      </a:rPr>
                      <m:t>𝑚𝑜𝑑</m:t>
                    </m:r>
                    <m:r>
                      <a:rPr lang="lv-LV" b="0" i="1" smtClean="0">
                        <a:latin typeface="Cambria Math" panose="02040503050406030204" pitchFamily="18" charset="0"/>
                        <a:ea typeface="Cambria Math" panose="02040503050406030204" pitchFamily="18" charset="0"/>
                      </a:rPr>
                      <m:t> 81)</m:t>
                    </m:r>
                  </m:oMath>
                </a14:m>
                <a:r>
                  <a:rPr lang="lv-LV" dirty="0"/>
                  <a:t>. </a:t>
                </a:r>
                <a:br>
                  <a:rPr lang="lv-LV" dirty="0"/>
                </a:br>
                <a:r>
                  <a:rPr lang="lv-LV" dirty="0"/>
                  <a:t>Tieši 72 deviņnieki decimālpierakstā – noteikti dalās ar 81</a:t>
                </a:r>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2163" t="-2318" b="-894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err="1"/>
              <a:t>Eilera</a:t>
            </a:r>
            <a:r>
              <a:rPr lang="en-US" dirty="0"/>
              <a:t> </a:t>
            </a:r>
            <a:r>
              <a:rPr lang="en-US" dirty="0" err="1"/>
              <a:t>teor</a:t>
            </a:r>
            <a:r>
              <a:rPr lang="lv-LV" dirty="0"/>
              <a:t>ēma tik precīzu novērtējumu nedod</a:t>
            </a:r>
            <a:endParaRPr lang="en-US" dirty="0"/>
          </a:p>
        </p:txBody>
      </p:sp>
    </p:spTree>
    <p:extLst>
      <p:ext uri="{BB962C8B-B14F-4D97-AF65-F5344CB8AC3E}">
        <p14:creationId xmlns:p14="http://schemas.microsoft.com/office/powerpoint/2010/main" val="18891400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lv-LV" dirty="0"/>
                  <a:t>Ar kādām pirmskaitļu pakāpēm dalās </a:t>
                </a:r>
                <a14:m>
                  <m:oMath xmlns:m="http://schemas.openxmlformats.org/officeDocument/2006/math">
                    <m:sSup>
                      <m:sSupPr>
                        <m:ctrlPr>
                          <a:rPr lang="lv-LV" i="1">
                            <a:latin typeface="Cambria Math" panose="02040503050406030204" pitchFamily="18" charset="0"/>
                          </a:rPr>
                        </m:ctrlPr>
                      </m:sSupPr>
                      <m:e>
                        <m:r>
                          <a:rPr lang="lv-LV" b="0" i="1">
                            <a:latin typeface="Cambria Math" panose="02040503050406030204" pitchFamily="18" charset="0"/>
                          </a:rPr>
                          <m:t>𝑥</m:t>
                        </m:r>
                      </m:e>
                      <m:sup>
                        <m:r>
                          <a:rPr lang="lv-LV" b="0" i="1">
                            <a:latin typeface="Cambria Math" panose="02040503050406030204" pitchFamily="18" charset="0"/>
                          </a:rPr>
                          <m:t>𝑛</m:t>
                        </m:r>
                      </m:sup>
                    </m:sSup>
                    <m:r>
                      <a:rPr lang="lv-LV" b="0" i="1">
                        <a:latin typeface="Cambria Math" panose="02040503050406030204" pitchFamily="18" charset="0"/>
                      </a:rPr>
                      <m:t>−</m:t>
                    </m:r>
                    <m:sSup>
                      <m:sSupPr>
                        <m:ctrlPr>
                          <a:rPr lang="lv-LV" b="0" i="1">
                            <a:latin typeface="Cambria Math" panose="02040503050406030204" pitchFamily="18" charset="0"/>
                          </a:rPr>
                        </m:ctrlPr>
                      </m:sSupPr>
                      <m:e>
                        <m:r>
                          <a:rPr lang="lv-LV" b="0" i="1">
                            <a:latin typeface="Cambria Math" panose="02040503050406030204" pitchFamily="18" charset="0"/>
                          </a:rPr>
                          <m:t>𝑦</m:t>
                        </m:r>
                      </m:e>
                      <m:sup>
                        <m:r>
                          <a:rPr lang="lv-LV" b="0" i="1">
                            <a:latin typeface="Cambria Math" panose="02040503050406030204" pitchFamily="18" charset="0"/>
                          </a:rPr>
                          <m:t>𝑛</m:t>
                        </m:r>
                      </m:sup>
                    </m:sSup>
                  </m:oMath>
                </a14:m>
                <a:r>
                  <a:rPr lang="lv-LV" dirty="0"/>
                  <a:t> </a:t>
                </a:r>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3074" name="Picture 2" descr="lte-factorisation">
            <a:hlinkClick r:id="rId4"/>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656" y="688696"/>
            <a:ext cx="7740911" cy="429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5040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0"/>
              </p:nvPr>
            </p:nvSpPr>
            <p:spPr>
              <a:xfrm>
                <a:off x="5838092" y="758505"/>
                <a:ext cx="2954307" cy="3680145"/>
              </a:xfrm>
            </p:spPr>
            <p:txBody>
              <a:bodyPr>
                <a:noAutofit/>
              </a:bodyPr>
              <a:lstStyle/>
              <a:p>
                <a:r>
                  <a:rPr lang="lv-LV" dirty="0"/>
                  <a:t>Dots pirmskaitlis </a:t>
                </a:r>
                <a14:m>
                  <m:oMath xmlns:m="http://schemas.openxmlformats.org/officeDocument/2006/math">
                    <m:r>
                      <a:rPr lang="lv-LV" i="1" dirty="0" smtClean="0">
                        <a:latin typeface="Cambria Math" panose="02040503050406030204" pitchFamily="18" charset="0"/>
                      </a:rPr>
                      <m:t>𝑝</m:t>
                    </m:r>
                  </m:oMath>
                </a14:m>
                <a:r>
                  <a:rPr lang="lv-LV" dirty="0"/>
                  <a:t>. </a:t>
                </a:r>
              </a:p>
              <a:p>
                <a:r>
                  <a:rPr lang="lv-LV" dirty="0"/>
                  <a:t>Lielāko veselo skaitli </a:t>
                </a:r>
                <a14:m>
                  <m:oMath xmlns:m="http://schemas.openxmlformats.org/officeDocument/2006/math">
                    <m:r>
                      <a:rPr lang="lv-LV" b="0" i="1" smtClean="0">
                        <a:latin typeface="Cambria Math" panose="02040503050406030204" pitchFamily="18" charset="0"/>
                      </a:rPr>
                      <m:t>𝑘</m:t>
                    </m:r>
                    <m:r>
                      <a:rPr lang="lv-LV" b="0" i="1" smtClean="0">
                        <a:latin typeface="Cambria Math" panose="02040503050406030204" pitchFamily="18" charset="0"/>
                        <a:ea typeface="Cambria Math" panose="02040503050406030204" pitchFamily="18" charset="0"/>
                      </a:rPr>
                      <m:t>≥0</m:t>
                    </m:r>
                  </m:oMath>
                </a14:m>
                <a:r>
                  <a:rPr lang="lv-LV" dirty="0"/>
                  <a:t>, kuram </a:t>
                </a:r>
                <a14:m>
                  <m:oMath xmlns:m="http://schemas.openxmlformats.org/officeDocument/2006/math">
                    <m:r>
                      <a:rPr lang="lv-LV" i="1" dirty="0" smtClean="0">
                        <a:latin typeface="Cambria Math" panose="02040503050406030204" pitchFamily="18" charset="0"/>
                      </a:rPr>
                      <m:t>𝑛</m:t>
                    </m:r>
                  </m:oMath>
                </a14:m>
                <a:r>
                  <a:rPr lang="lv-LV" dirty="0"/>
                  <a:t> dalās ar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𝑝</m:t>
                        </m:r>
                      </m:e>
                      <m:sup>
                        <m:r>
                          <a:rPr lang="lv-LV" b="0" i="1" smtClean="0">
                            <a:latin typeface="Cambria Math" panose="02040503050406030204" pitchFamily="18" charset="0"/>
                          </a:rPr>
                          <m:t>𝑘</m:t>
                        </m:r>
                      </m:sup>
                    </m:sSup>
                  </m:oMath>
                </a14:m>
                <a:r>
                  <a:rPr lang="lv-LV" dirty="0"/>
                  <a:t> sauc par pirmskaitļa </a:t>
                </a:r>
                <a14:m>
                  <m:oMath xmlns:m="http://schemas.openxmlformats.org/officeDocument/2006/math">
                    <m:r>
                      <a:rPr lang="lv-LV" i="1" dirty="0" smtClean="0">
                        <a:latin typeface="Cambria Math" panose="02040503050406030204" pitchFamily="18" charset="0"/>
                      </a:rPr>
                      <m:t>𝑝</m:t>
                    </m:r>
                  </m:oMath>
                </a14:m>
                <a:r>
                  <a:rPr lang="lv-LV" dirty="0"/>
                  <a:t> kārtu un apzīmē ar </a:t>
                </a:r>
                <a14:m>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a14:m>
                <a:r>
                  <a:rPr lang="lv-LV" dirty="0"/>
                  <a:t>.  </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0"/>
              </p:nvPr>
            </p:nvSpPr>
            <p:spPr>
              <a:xfrm>
                <a:off x="5838092" y="758505"/>
                <a:ext cx="2954307" cy="3680145"/>
              </a:xfrm>
              <a:blipFill rotWithShape="0">
                <a:blip r:embed="rId3"/>
                <a:stretch>
                  <a:fillRect l="-6405" t="-2318" r="-7231"/>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lv-LV" dirty="0"/>
              <a:t>Pirmskaitļa kārta</a:t>
            </a:r>
            <a:endParaRPr lang="en-US" dirty="0"/>
          </a:p>
        </p:txBody>
      </p:sp>
      <p:pic>
        <p:nvPicPr>
          <p:cNvPr id="1026" name="Picture 2" descr="http://reu.dimacs.rutgers.edu/~mslusky/3adic-Ints-a.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5" y="1153850"/>
            <a:ext cx="5319514" cy="328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200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lv-LV" b="1" dirty="0"/>
                  <a:t>Lemma #1: </a:t>
                </a:r>
                <a:r>
                  <a:rPr lang="lv-LV" dirty="0"/>
                  <a:t>Dots, ka </a:t>
                </a:r>
                <a14:m>
                  <m:oMath xmlns:m="http://schemas.openxmlformats.org/officeDocument/2006/math">
                    <m:r>
                      <a:rPr lang="en-US" i="1" dirty="0" smtClean="0">
                        <a:latin typeface="Cambria Math" panose="02040503050406030204" pitchFamily="18" charset="0"/>
                      </a:rPr>
                      <m:t>𝑥</m:t>
                    </m:r>
                  </m:oMath>
                </a14:m>
                <a:r>
                  <a:rPr lang="en-US" dirty="0"/>
                  <a:t> un </a:t>
                </a:r>
                <a14:m>
                  <m:oMath xmlns:m="http://schemas.openxmlformats.org/officeDocument/2006/math">
                    <m:r>
                      <a:rPr lang="en-US" i="1" dirty="0" smtClean="0">
                        <a:latin typeface="Cambria Math" panose="02040503050406030204" pitchFamily="18" charset="0"/>
                      </a:rPr>
                      <m:t>𝑦</m:t>
                    </m:r>
                  </m:oMath>
                </a14:m>
                <a:r>
                  <a:rPr lang="en-US" dirty="0"/>
                  <a:t> </a:t>
                </a:r>
                <a:r>
                  <a:rPr lang="en-US" dirty="0" err="1"/>
                  <a:t>ir</a:t>
                </a:r>
                <a:r>
                  <a:rPr lang="en-US" dirty="0"/>
                  <a:t> </a:t>
                </a:r>
                <a:r>
                  <a:rPr lang="en-US" dirty="0" err="1"/>
                  <a:t>veseli</a:t>
                </a:r>
                <a:r>
                  <a:rPr lang="en-US" dirty="0"/>
                  <a:t> </a:t>
                </a:r>
                <a:r>
                  <a:rPr lang="en-US" dirty="0" err="1"/>
                  <a:t>skait</a:t>
                </a:r>
                <a:r>
                  <a:rPr lang="lv-LV" dirty="0"/>
                  <a:t>ļi un </a:t>
                </a:r>
                <a14:m>
                  <m:oMath xmlns:m="http://schemas.openxmlformats.org/officeDocument/2006/math">
                    <m:r>
                      <a:rPr lang="lv-LV" i="1" dirty="0" smtClean="0">
                        <a:latin typeface="Cambria Math" panose="02040503050406030204" pitchFamily="18" charset="0"/>
                      </a:rPr>
                      <m:t>𝑛</m:t>
                    </m:r>
                  </m:oMath>
                </a14:m>
                <a:r>
                  <a:rPr lang="lv-LV" dirty="0"/>
                  <a:t> ir naturāls skaitlis. Tad jebkuram pirmskaitlim </a:t>
                </a:r>
                <a14:m>
                  <m:oMath xmlns:m="http://schemas.openxmlformats.org/officeDocument/2006/math">
                    <m:r>
                      <a:rPr lang="lv-LV" i="1" dirty="0" smtClean="0">
                        <a:latin typeface="Cambria Math" panose="02040503050406030204" pitchFamily="18" charset="0"/>
                      </a:rPr>
                      <m:t>𝑝</m:t>
                    </m:r>
                  </m:oMath>
                </a14:m>
                <a:r>
                  <a:rPr lang="lv-LV" dirty="0"/>
                  <a:t>, kam </a:t>
                </a:r>
                <a14:m>
                  <m:oMath xmlns:m="http://schemas.openxmlformats.org/officeDocument/2006/math">
                    <m:r>
                      <m:rPr>
                        <m:sty m:val="p"/>
                      </m:rPr>
                      <a:rPr lang="lv-LV" i="1" dirty="0" smtClean="0">
                        <a:latin typeface="Cambria Math" panose="02040503050406030204" pitchFamily="18" charset="0"/>
                      </a:rPr>
                      <m:t>gcd</m:t>
                    </m:r>
                    <m:r>
                      <a:rPr lang="lv-LV" i="1" dirty="0" smtClean="0">
                        <a:latin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rPr>
                      <m:t>,</m:t>
                    </m:r>
                    <m:r>
                      <a:rPr lang="lv-LV" i="1" dirty="0" smtClean="0">
                        <a:latin typeface="Cambria Math" panose="02040503050406030204" pitchFamily="18" charset="0"/>
                      </a:rPr>
                      <m:t>𝑝</m:t>
                    </m:r>
                    <m:r>
                      <a:rPr lang="lv-LV" i="1" dirty="0" smtClean="0">
                        <a:latin typeface="Cambria Math" panose="02040503050406030204" pitchFamily="18" charset="0"/>
                      </a:rPr>
                      <m:t>)=1</m:t>
                    </m:r>
                  </m:oMath>
                </a14:m>
                <a:r>
                  <a:rPr lang="lv-LV" dirty="0"/>
                  <a:t>,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bet </a:t>
                </a:r>
                <a14:m>
                  <m:oMath xmlns:m="http://schemas.openxmlformats.org/officeDocument/2006/math">
                    <m:r>
                      <a:rPr lang="lv-LV" i="1" dirty="0" smtClean="0">
                        <a:latin typeface="Cambria Math" panose="02040503050406030204" pitchFamily="18" charset="0"/>
                      </a:rPr>
                      <m:t>𝑝</m:t>
                    </m:r>
                  </m:oMath>
                </a14:m>
                <a:r>
                  <a:rPr lang="lv-LV" dirty="0"/>
                  <a:t> nedala ne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 </m:t>
                    </m:r>
                  </m:oMath>
                </a14:m>
                <a:r>
                  <a:rPr lang="lv-LV" dirty="0"/>
                  <a:t>ne </a:t>
                </a:r>
                <a14:m>
                  <m:oMath xmlns:m="http://schemas.openxmlformats.org/officeDocument/2006/math">
                    <m:r>
                      <a:rPr lang="lv-LV" i="1" dirty="0" smtClean="0">
                        <a:latin typeface="Cambria Math" panose="02040503050406030204" pitchFamily="18" charset="0"/>
                      </a:rPr>
                      <m:t>𝑦</m:t>
                    </m:r>
                  </m:oMath>
                </a14:m>
                <a:r>
                  <a:rPr lang="lv-LV" dirty="0"/>
                  <a:t>, izpildās sakarība:</a:t>
                </a:r>
              </a:p>
              <a:p>
                <a:pPr/>
                <a14:m>
                  <m:oMathPara xmlns:m="http://schemas.openxmlformats.org/officeDocument/2006/math">
                    <m:oMathParaPr>
                      <m:jc m:val="centerGroup"/>
                    </m:oMathParaPr>
                    <m:oMath xmlns:m="http://schemas.openxmlformats.org/officeDocument/2006/math">
                      <m:sSub>
                        <m:sSubPr>
                          <m:ctrlPr>
                            <a:rPr lang="lv-LV"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lv-LV" dirty="0"/>
              </a:p>
              <a:p>
                <a:r>
                  <a:rPr lang="lv-LV" b="1" dirty="0"/>
                  <a:t>Pierādījuma ideja: </a:t>
                </a:r>
                <a:r>
                  <a:rPr lang="lv-LV" dirty="0"/>
                  <a:t>Sadala reizinātājos </a:t>
                </a:r>
                <a14:m>
                  <m:oMath xmlns:m="http://schemas.openxmlformats.org/officeDocument/2006/math">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oMath>
                </a14:m>
                <a:r>
                  <a:rPr lang="lv-LV" dirty="0"/>
                  <a:t>, ievieto </a:t>
                </a:r>
                <a:br>
                  <a:rPr lang="lv-LV" dirty="0"/>
                </a:br>
                <a14:m>
                  <m:oMath xmlns:m="http://schemas.openxmlformats.org/officeDocument/2006/math">
                    <m:r>
                      <a:rPr lang="lv-LV" b="0" i="1" smtClean="0">
                        <a:latin typeface="Cambria Math" panose="02040503050406030204" pitchFamily="18" charset="0"/>
                      </a:rPr>
                      <m:t>𝑦</m:t>
                    </m:r>
                    <m:r>
                      <a:rPr lang="lv-LV" b="0" i="1" smtClean="0">
                        <a:latin typeface="Cambria Math" panose="02040503050406030204" pitchFamily="18" charset="0"/>
                        <a:ea typeface="Cambria Math" panose="02040503050406030204" pitchFamily="18" charset="0"/>
                      </a:rPr>
                      <m:t>≡−</m:t>
                    </m:r>
                    <m:r>
                      <a:rPr lang="lv-LV" b="0" i="1" smtClean="0">
                        <a:latin typeface="Cambria Math" panose="02040503050406030204" pitchFamily="18" charset="0"/>
                        <a:ea typeface="Cambria Math" panose="02040503050406030204" pitchFamily="18" charset="0"/>
                      </a:rPr>
                      <m:t>𝑥</m:t>
                    </m:r>
                    <m:r>
                      <a:rPr lang="lv-LV" b="0" i="1" smtClean="0">
                        <a:latin typeface="Cambria Math" panose="02040503050406030204" pitchFamily="18" charset="0"/>
                        <a:ea typeface="Cambria Math" panose="02040503050406030204" pitchFamily="18" charset="0"/>
                      </a:rPr>
                      <m:t> (</m:t>
                    </m:r>
                    <m:r>
                      <m:rPr>
                        <m:sty m:val="p"/>
                      </m:rPr>
                      <a:rPr lang="lv-LV" b="0" i="0" smtClean="0">
                        <a:latin typeface="Cambria Math" panose="02040503050406030204" pitchFamily="18" charset="0"/>
                        <a:ea typeface="Cambria Math" panose="02040503050406030204" pitchFamily="18" charset="0"/>
                      </a:rPr>
                      <m:t>mod</m:t>
                    </m:r>
                    <m:r>
                      <a:rPr lang="lv-LV" b="0" i="1" smtClean="0">
                        <a:latin typeface="Cambria Math" panose="02040503050406030204" pitchFamily="18" charset="0"/>
                        <a:ea typeface="Cambria Math" panose="02040503050406030204" pitchFamily="18" charset="0"/>
                      </a:rPr>
                      <m:t> </m:t>
                    </m:r>
                    <m:r>
                      <a:rPr lang="lv-LV" b="0" i="1" smtClean="0">
                        <a:latin typeface="Cambria Math" panose="02040503050406030204" pitchFamily="18" charset="0"/>
                        <a:ea typeface="Cambria Math" panose="02040503050406030204" pitchFamily="18" charset="0"/>
                      </a:rPr>
                      <m:t>𝑝</m:t>
                    </m:r>
                    <m:r>
                      <a:rPr lang="lv-LV" b="0" i="1" smtClean="0">
                        <a:latin typeface="Cambria Math" panose="02040503050406030204" pitchFamily="18" charset="0"/>
                        <a:ea typeface="Cambria Math" panose="02040503050406030204" pitchFamily="18" charset="0"/>
                      </a:rPr>
                      <m:t>)</m:t>
                    </m:r>
                  </m:oMath>
                </a14:m>
                <a:r>
                  <a:rPr lang="lv-LV" dirty="0"/>
                  <a:t> un pārliecinās, ka otrā iekava ir kongruenta ar </a:t>
                </a:r>
                <a14:m>
                  <m:oMath xmlns:m="http://schemas.openxmlformats.org/officeDocument/2006/math">
                    <m:r>
                      <a:rPr lang="lv-LV" i="1" dirty="0" smtClean="0">
                        <a:latin typeface="Cambria Math" panose="02040503050406030204" pitchFamily="18" charset="0"/>
                      </a:rPr>
                      <m:t>𝑛</m:t>
                    </m:r>
                    <m:sSup>
                      <m:sSupPr>
                        <m:ctrlPr>
                          <a:rPr lang="lv-LV" i="1" dirty="0" smtClean="0">
                            <a:latin typeface="Cambria Math" panose="02040503050406030204" pitchFamily="18" charset="0"/>
                          </a:rPr>
                        </m:ctrlPr>
                      </m:sSupPr>
                      <m:e>
                        <m:r>
                          <a:rPr lang="lv-LV" b="0" i="1" dirty="0" smtClean="0">
                            <a:latin typeface="Cambria Math" panose="02040503050406030204" pitchFamily="18" charset="0"/>
                          </a:rPr>
                          <m:t>𝑥</m:t>
                        </m:r>
                      </m:e>
                      <m:sup>
                        <m:r>
                          <a:rPr lang="lv-LV" b="0" i="1" dirty="0" smtClean="0">
                            <a:latin typeface="Cambria Math" panose="02040503050406030204" pitchFamily="18" charset="0"/>
                          </a:rPr>
                          <m:t>𝑛</m:t>
                        </m:r>
                        <m:r>
                          <a:rPr lang="lv-LV" b="0" i="1" dirty="0" smtClean="0">
                            <a:latin typeface="Cambria Math" panose="02040503050406030204" pitchFamily="18" charset="0"/>
                          </a:rPr>
                          <m:t>−1</m:t>
                        </m:r>
                      </m:sup>
                    </m:sSup>
                  </m:oMath>
                </a14:m>
                <a:r>
                  <a:rPr lang="lv-LV" dirty="0"/>
                  <a:t>, t.i. nedalās ar </a:t>
                </a:r>
                <a14:m>
                  <m:oMath xmlns:m="http://schemas.openxmlformats.org/officeDocument/2006/math">
                    <m:r>
                      <a:rPr lang="lv-LV" i="1" dirty="0" smtClean="0">
                        <a:latin typeface="Cambria Math" panose="02040503050406030204" pitchFamily="18" charset="0"/>
                      </a:rPr>
                      <m:t>𝑝</m:t>
                    </m:r>
                  </m:oMath>
                </a14:m>
                <a:r>
                  <a:rPr lang="lv-LV" dirty="0"/>
                  <a:t>. </a:t>
                </a:r>
              </a:p>
              <a:p>
                <a:r>
                  <a:rPr lang="lv-LV" b="1" dirty="0"/>
                  <a:t>Lemma #2: </a:t>
                </a:r>
                <a:r>
                  <a:rPr lang="lv-LV" dirty="0"/>
                  <a:t>Ja iepriekšējā lemmā </a:t>
                </a:r>
                <a14:m>
                  <m:oMath xmlns:m="http://schemas.openxmlformats.org/officeDocument/2006/math">
                    <m:r>
                      <a:rPr lang="lv-LV" i="1" dirty="0" smtClean="0">
                        <a:latin typeface="Cambria Math" panose="02040503050406030204" pitchFamily="18" charset="0"/>
                      </a:rPr>
                      <m:t>𝑝</m:t>
                    </m:r>
                  </m:oMath>
                </a14:m>
                <a:r>
                  <a:rPr lang="lv-LV" dirty="0"/>
                  <a:t> dala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(nevis </a:t>
                </a:r>
                <a14:m>
                  <m:oMath xmlns:m="http://schemas.openxmlformats.org/officeDocument/2006/math">
                    <m:r>
                      <a:rPr lang="lv-LV" i="1" dirty="0" smtClean="0">
                        <a:latin typeface="Cambria Math" panose="02040503050406030204" pitchFamily="18" charset="0"/>
                      </a:rPr>
                      <m:t>𝑥</m:t>
                    </m:r>
                    <m:r>
                      <a:rPr lang="lv-LV" i="1" dirty="0" smtClean="0">
                        <a:latin typeface="Cambria Math" panose="02040503050406030204" pitchFamily="18" charset="0"/>
                      </a:rPr>
                      <m:t>−</m:t>
                    </m:r>
                    <m:r>
                      <a:rPr lang="lv-LV" i="1" dirty="0" smtClean="0">
                        <a:latin typeface="Cambria Math" panose="02040503050406030204" pitchFamily="18" charset="0"/>
                      </a:rPr>
                      <m:t>𝑦</m:t>
                    </m:r>
                  </m:oMath>
                </a14:m>
                <a:r>
                  <a:rPr lang="lv-LV" dirty="0"/>
                  <a:t>) un </a:t>
                </a:r>
                <a14:m>
                  <m:oMath xmlns:m="http://schemas.openxmlformats.org/officeDocument/2006/math">
                    <m:r>
                      <a:rPr lang="lv-LV" i="1" dirty="0" smtClean="0">
                        <a:latin typeface="Cambria Math" panose="02040503050406030204" pitchFamily="18" charset="0"/>
                      </a:rPr>
                      <m:t>𝑛</m:t>
                    </m:r>
                  </m:oMath>
                </a14:m>
                <a:r>
                  <a:rPr lang="lv-LV" dirty="0"/>
                  <a:t> ir nepāru, tad: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lv-LV" b="0" i="1" smtClean="0">
                                  <a:latin typeface="Cambria Math" panose="02040503050406030204" pitchFamily="18" charset="0"/>
                                </a:rPr>
                                <m:t>𝑥</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𝑦</m:t>
                              </m:r>
                            </m:e>
                            <m:sup>
                              <m:r>
                                <a:rPr lang="lv-LV" b="0" i="1" smtClean="0">
                                  <a:latin typeface="Cambria Math" panose="02040503050406030204" pitchFamily="18" charset="0"/>
                                </a:rPr>
                                <m:t>𝑛</m:t>
                              </m:r>
                            </m:sup>
                          </m:sSup>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r>
                        <a:rPr lang="lv-LV" b="0" i="1" smtClean="0">
                          <a:latin typeface="Cambria Math" panose="02040503050406030204" pitchFamily="18" charset="0"/>
                        </a:rPr>
                        <m:t>(</m:t>
                      </m:r>
                      <m:r>
                        <a:rPr lang="lv-LV" b="0" i="1" smtClean="0">
                          <a:latin typeface="Cambria Math" panose="02040503050406030204" pitchFamily="18" charset="0"/>
                        </a:rPr>
                        <m:t>𝑥</m:t>
                      </m:r>
                      <m:r>
                        <a:rPr lang="lv-LV" b="0" i="1" smtClean="0">
                          <a:latin typeface="Cambria Math" panose="02040503050406030204" pitchFamily="18" charset="0"/>
                        </a:rPr>
                        <m:t>+</m:t>
                      </m:r>
                      <m:r>
                        <a:rPr lang="lv-LV" b="0" i="1" smtClean="0">
                          <a:latin typeface="Cambria Math" panose="02040503050406030204" pitchFamily="18" charset="0"/>
                        </a:rPr>
                        <m:t>𝑦</m:t>
                      </m:r>
                      <m:r>
                        <a:rPr lang="lv-LV" b="0" i="1" smtClean="0">
                          <a:latin typeface="Cambria Math" panose="02040503050406030204" pitchFamily="18" charset="0"/>
                        </a:rPr>
                        <m:t>)</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2318" r="-2812" b="-77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Kas notiek,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lv-LV" dirty="0"/>
                  <a:t>  (un attiecīgi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lv-LV"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3219748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1532519"/>
              </a:xfrm>
            </p:spPr>
            <p:txBody>
              <a:bodyPr>
                <a:noAutofit/>
              </a:bodyPr>
              <a:lstStyle/>
              <a:p>
                <a:r>
                  <a:rPr lang="lv-LV" b="1" dirty="0"/>
                  <a:t>Lemma #3 (LTE):</a:t>
                </a:r>
                <a:r>
                  <a:rPr lang="en-US" b="1" dirty="0"/>
                  <a:t> </a:t>
                </a:r>
                <a:r>
                  <a:rPr lang="lv-LV" dirty="0"/>
                  <a:t>Skaitļi</a:t>
                </a:r>
                <a:r>
                  <a:rPr lang="en-US" dirty="0"/>
                  <a:t> </a:t>
                </a:r>
                <a14:m>
                  <m:oMath xmlns:m="http://schemas.openxmlformats.org/officeDocument/2006/math">
                    <m:r>
                      <a:rPr lang="en-US"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ir veseli (ne obligāti pozitīvi); </a:t>
                </a:r>
                <a14:m>
                  <m:oMath xmlns:m="http://schemas.openxmlformats.org/officeDocument/2006/math">
                    <m:r>
                      <a:rPr lang="lv-LV" i="1" dirty="0" smtClean="0">
                        <a:latin typeface="Cambria Math" panose="02040503050406030204" pitchFamily="18" charset="0"/>
                      </a:rPr>
                      <m:t>𝑛</m:t>
                    </m:r>
                  </m:oMath>
                </a14:m>
                <a:r>
                  <a:rPr lang="lv-LV" dirty="0"/>
                  <a:t> ir naturāls un </a:t>
                </a:r>
                <a14:m>
                  <m:oMath xmlns:m="http://schemas.openxmlformats.org/officeDocument/2006/math">
                    <m:r>
                      <a:rPr lang="lv-LV" i="1" dirty="0" smtClean="0">
                        <a:latin typeface="Cambria Math" panose="02040503050406030204" pitchFamily="18" charset="0"/>
                      </a:rPr>
                      <m:t>𝑝</m:t>
                    </m:r>
                  </m:oMath>
                </a14:m>
                <a:r>
                  <a:rPr lang="lv-LV" dirty="0"/>
                  <a:t> – nepāru pirmskaitlis, kam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a:latin typeface="Cambria Math" panose="02040503050406030204" pitchFamily="18" charset="0"/>
                      </a:rPr>
                      <m:t>𝑥</m:t>
                    </m:r>
                    <m:r>
                      <a:rPr lang="en-US" i="1" dirty="0">
                        <a:latin typeface="Cambria Math" panose="02040503050406030204" pitchFamily="18" charset="0"/>
                      </a:rPr>
                      <m:t>−</m:t>
                    </m:r>
                    <m:r>
                      <a:rPr lang="en-US" i="1" dirty="0" smtClean="0">
                        <a:latin typeface="Cambria Math" panose="02040503050406030204" pitchFamily="18" charset="0"/>
                      </a:rPr>
                      <m:t>𝑦</m:t>
                    </m:r>
                  </m:oMath>
                </a14:m>
                <a:r>
                  <a:rPr lang="lv-LV" dirty="0"/>
                  <a:t>, savukārt </a:t>
                </a:r>
                <a14:m>
                  <m:oMath xmlns:m="http://schemas.openxmlformats.org/officeDocument/2006/math">
                    <m:r>
                      <a:rPr lang="lv-LV" i="1" dirty="0" smtClean="0">
                        <a:latin typeface="Cambria Math" panose="02040503050406030204" pitchFamily="18" charset="0"/>
                      </a:rPr>
                      <m:t>𝑥</m:t>
                    </m:r>
                  </m:oMath>
                </a14:m>
                <a:r>
                  <a:rPr lang="lv-LV" dirty="0"/>
                  <a:t> un </a:t>
                </a:r>
                <a14:m>
                  <m:oMath xmlns:m="http://schemas.openxmlformats.org/officeDocument/2006/math">
                    <m:r>
                      <a:rPr lang="lv-LV" i="1" dirty="0" smtClean="0">
                        <a:latin typeface="Cambria Math" panose="02040503050406030204" pitchFamily="18" charset="0"/>
                      </a:rPr>
                      <m:t>𝑦</m:t>
                    </m:r>
                  </m:oMath>
                </a14:m>
                <a:r>
                  <a:rPr lang="lv-LV" dirty="0"/>
                  <a:t> nedalās ar </a:t>
                </a:r>
                <a14:m>
                  <m:oMath xmlns:m="http://schemas.openxmlformats.org/officeDocument/2006/math">
                    <m:r>
                      <a:rPr lang="lv-LV" i="1" dirty="0" smtClean="0">
                        <a:latin typeface="Cambria Math" panose="02040503050406030204" pitchFamily="18" charset="0"/>
                      </a:rPr>
                      <m:t>𝑝</m:t>
                    </m:r>
                  </m:oMath>
                </a14:m>
                <a:r>
                  <a:rPr lang="lv-LV" dirty="0"/>
                  <a:t> </a:t>
                </a:r>
                <a:r>
                  <a:rPr lang="en-US" dirty="0"/>
                  <a:t>(</a:t>
                </a:r>
                <a:r>
                  <a:rPr lang="lv-LV" dirty="0"/>
                  <a:t>t.i.</a:t>
                </a: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en-US" dirty="0"/>
                  <a:t>). </a:t>
                </a:r>
                <a:r>
                  <a:rPr lang="lv-LV" dirty="0"/>
                  <a:t>Tad izpildās: </a:t>
                </a:r>
              </a:p>
              <a:p>
                <a:pPr/>
                <a14:m>
                  <m:oMathPara xmlns:m="http://schemas.openxmlformats.org/officeDocument/2006/math">
                    <m:oMathParaPr>
                      <m:jc m:val="centerGroup"/>
                    </m:oMathParaPr>
                    <m:oMath xmlns:m="http://schemas.openxmlformats.org/officeDocument/2006/math">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𝑥</m:t>
                              </m:r>
                            </m:e>
                            <m:sup>
                              <m:r>
                                <a:rPr lang="lv-LV" i="1">
                                  <a:latin typeface="Cambria Math" panose="02040503050406030204" pitchFamily="18" charset="0"/>
                                </a:rPr>
                                <m:t>𝑛</m:t>
                              </m:r>
                            </m:sup>
                          </m:sSup>
                          <m:r>
                            <a:rPr lang="lv-LV" i="1">
                              <a:latin typeface="Cambria Math" panose="02040503050406030204" pitchFamily="18" charset="0"/>
                            </a:rPr>
                            <m:t>−</m:t>
                          </m:r>
                          <m:sSup>
                            <m:sSupPr>
                              <m:ctrlPr>
                                <a:rPr lang="lv-LV" i="1">
                                  <a:latin typeface="Cambria Math" panose="02040503050406030204" pitchFamily="18" charset="0"/>
                                </a:rPr>
                              </m:ctrlPr>
                            </m:sSupPr>
                            <m:e>
                              <m:r>
                                <a:rPr lang="lv-LV" i="1">
                                  <a:latin typeface="Cambria Math" panose="02040503050406030204" pitchFamily="18" charset="0"/>
                                </a:rPr>
                                <m:t>𝑦</m:t>
                              </m:r>
                            </m:e>
                            <m:sup>
                              <m:r>
                                <a:rPr lang="lv-LV" i="1">
                                  <a:latin typeface="Cambria Math" panose="02040503050406030204" pitchFamily="18" charset="0"/>
                                </a:rPr>
                                <m:t>𝑛</m:t>
                              </m:r>
                            </m:sup>
                          </m:sSup>
                        </m:e>
                      </m:d>
                      <m:r>
                        <a:rPr lang="lv-LV" i="1">
                          <a:latin typeface="Cambria Math" panose="02040503050406030204" pitchFamily="18" charset="0"/>
                        </a:rPr>
                        <m:t>=</m:t>
                      </m:r>
                      <m:sSub>
                        <m:sSubPr>
                          <m:ctrlPr>
                            <a:rPr lang="lv-LV"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a:latin typeface="Cambria Math" panose="02040503050406030204" pitchFamily="18" charset="0"/>
                            </a:rPr>
                          </m:ctrlPr>
                        </m:dPr>
                        <m:e>
                          <m:r>
                            <a:rPr lang="lv-LV" i="1">
                              <a:latin typeface="Cambria Math" panose="02040503050406030204" pitchFamily="18" charset="0"/>
                            </a:rPr>
                            <m:t>𝑥</m:t>
                          </m:r>
                          <m:r>
                            <a:rPr lang="lv-LV" i="1">
                              <a:latin typeface="Cambria Math" panose="02040503050406030204" pitchFamily="18" charset="0"/>
                            </a:rPr>
                            <m:t>−</m:t>
                          </m:r>
                          <m:r>
                            <a:rPr lang="lv-LV" i="1">
                              <a:latin typeface="Cambria Math" panose="02040503050406030204" pitchFamily="18" charset="0"/>
                            </a:rPr>
                            <m:t>𝑦</m:t>
                          </m:r>
                        </m:e>
                      </m:d>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𝑝</m:t>
                          </m:r>
                        </m:sub>
                      </m:sSub>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m:t>
                      </m:r>
                    </m:oMath>
                  </m:oMathPara>
                </a14:m>
                <a:endParaRPr lang="lv-LV" dirty="0"/>
              </a:p>
              <a:p>
                <a:r>
                  <a:rPr lang="lv-LV" b="1" dirty="0"/>
                  <a:t>Piemērs: </a:t>
                </a:r>
                <a:r>
                  <a:rPr lang="lv-LV" dirty="0"/>
                  <a:t>Zīmējam grafiku: </a:t>
                </a:r>
                <a14:m>
                  <m:oMath xmlns:m="http://schemas.openxmlformats.org/officeDocument/2006/math">
                    <m:r>
                      <a:rPr lang="lv-LV" b="0" i="1" smtClean="0">
                        <a:latin typeface="Cambria Math" panose="02040503050406030204" pitchFamily="18" charset="0"/>
                      </a:rPr>
                      <m:t>𝑓</m:t>
                    </m:r>
                    <m:d>
                      <m:dPr>
                        <m:ctrlPr>
                          <a:rPr lang="lv-LV" b="0" i="1" smtClean="0">
                            <a:latin typeface="Cambria Math" panose="02040503050406030204" pitchFamily="18" charset="0"/>
                          </a:rPr>
                        </m:ctrlPr>
                      </m:dPr>
                      <m:e>
                        <m:r>
                          <a:rPr lang="lv-LV" b="0" i="1" smtClean="0">
                            <a:latin typeface="Cambria Math" panose="02040503050406030204" pitchFamily="18" charset="0"/>
                          </a:rPr>
                          <m:t>𝑛</m:t>
                        </m:r>
                      </m:e>
                    </m:d>
                    <m:r>
                      <a:rPr lang="lv-LV" b="0" i="1" smtClean="0">
                        <a:latin typeface="Cambria Math" panose="02040503050406030204" pitchFamily="18" charset="0"/>
                      </a:rPr>
                      <m:t>= </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𝑣</m:t>
                        </m:r>
                      </m:e>
                      <m:sub>
                        <m:r>
                          <a:rPr lang="lv-LV" b="0" i="1" smtClean="0">
                            <a:latin typeface="Cambria Math" panose="02040503050406030204" pitchFamily="18" charset="0"/>
                          </a:rPr>
                          <m:t>3</m:t>
                        </m:r>
                      </m:sub>
                    </m:sSub>
                    <m:d>
                      <m:dPr>
                        <m:ctrlPr>
                          <a:rPr lang="lv-LV" b="0" i="1" smtClean="0">
                            <a:latin typeface="Cambria Math" panose="02040503050406030204" pitchFamily="18" charset="0"/>
                          </a:rPr>
                        </m:ctrlPr>
                      </m:dPr>
                      <m:e>
                        <m:sSup>
                          <m:sSupPr>
                            <m:ctrlPr>
                              <a:rPr lang="lv-LV" b="0" i="1" smtClean="0">
                                <a:latin typeface="Cambria Math" panose="02040503050406030204" pitchFamily="18" charset="0"/>
                              </a:rPr>
                            </m:ctrlPr>
                          </m:sSupPr>
                          <m:e>
                            <m:r>
                              <a:rPr lang="lv-LV" b="0" i="1" smtClean="0">
                                <a:latin typeface="Cambria Math" panose="02040503050406030204" pitchFamily="18" charset="0"/>
                              </a:rPr>
                              <m:t>10</m:t>
                            </m:r>
                          </m:e>
                          <m:sup>
                            <m:r>
                              <a:rPr lang="lv-LV" b="0" i="1" smtClean="0">
                                <a:latin typeface="Cambria Math" panose="02040503050406030204" pitchFamily="18" charset="0"/>
                              </a:rPr>
                              <m:t>𝑛</m:t>
                            </m:r>
                          </m:sup>
                        </m:sSup>
                        <m:r>
                          <a:rPr lang="lv-LV" b="0" i="1" smtClean="0">
                            <a:latin typeface="Cambria Math" panose="02040503050406030204" pitchFamily="18" charset="0"/>
                          </a:rPr>
                          <m:t>−1</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1532519"/>
              </a:xfrm>
              <a:blipFill rotWithShape="0">
                <a:blip r:embed="rId3"/>
                <a:stretch>
                  <a:fillRect l="-2163" t="-5556" r="-793"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Kāpinātāja pacelšanas lemma (jeb LTE)</a:t>
                </a:r>
                <a:r>
                  <a:rPr lang="en-US" dirty="0"/>
                  <a:t>, ja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&gt;2</m:t>
                    </m:r>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2222" b="-46032"/>
                </a:stretch>
              </a:blipFill>
            </p:spPr>
            <p:txBody>
              <a:bodyPr/>
              <a:lstStyle/>
              <a:p>
                <a:r>
                  <a:rPr lang="en-US">
                    <a:noFill/>
                  </a:rPr>
                  <a:t> </a:t>
                </a:r>
              </a:p>
            </p:txBody>
          </p:sp>
        </mc:Fallback>
      </mc:AlternateContent>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139" y="2838356"/>
            <a:ext cx="6248942" cy="2209992"/>
          </a:xfrm>
          <a:prstGeom prst="rect">
            <a:avLst/>
          </a:prstGeom>
        </p:spPr>
      </p:pic>
    </p:spTree>
    <p:extLst>
      <p:ext uri="{BB962C8B-B14F-4D97-AF65-F5344CB8AC3E}">
        <p14:creationId xmlns:p14="http://schemas.microsoft.com/office/powerpoint/2010/main" val="727623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Autofit/>
              </a:bodyPr>
              <a:lstStyle/>
              <a:p>
                <a:r>
                  <a:rPr lang="en-US" sz="2400" b="1" dirty="0"/>
                  <a:t>Uzdevums 2.9 (Valsts4Posms-1993.9-12.2): </a:t>
                </a:r>
                <a:r>
                  <a:rPr lang="en-US" sz="2400" dirty="0"/>
                  <a:t>Dots </a:t>
                </a:r>
                <a:r>
                  <a:rPr lang="en-US" sz="2400" dirty="0" err="1"/>
                  <a:t>naturāls</a:t>
                </a:r>
                <a:r>
                  <a:rPr lang="en-US" sz="2400" dirty="0"/>
                  <a:t> </a:t>
                </a:r>
                <a:r>
                  <a:rPr lang="en-US" sz="2400" dirty="0" err="1"/>
                  <a:t>skaitlis</a:t>
                </a:r>
                <a:r>
                  <a:rPr lang="en-US" sz="2400" dirty="0"/>
                  <a:t> </a:t>
                </a:r>
                <a14:m>
                  <m:oMath xmlns:m="http://schemas.openxmlformats.org/officeDocument/2006/math">
                    <m:r>
                      <a:rPr lang="en-US" sz="2400" i="1" dirty="0" smtClean="0">
                        <a:latin typeface="Cambria Math" panose="02040503050406030204" pitchFamily="18" charset="0"/>
                      </a:rPr>
                      <m:t>𝑎</m:t>
                    </m:r>
                    <m:r>
                      <a:rPr lang="en-US" sz="2400" i="1" dirty="0" smtClean="0">
                        <a:latin typeface="Cambria Math" panose="02040503050406030204" pitchFamily="18" charset="0"/>
                      </a:rPr>
                      <m:t>&gt;2</m:t>
                    </m:r>
                  </m:oMath>
                </a14:m>
                <a:r>
                  <a:rPr lang="en-US" sz="2400" dirty="0"/>
                  <a:t>. </a:t>
                </a:r>
                <a:r>
                  <a:rPr lang="en-US" sz="2400" dirty="0" err="1"/>
                  <a:t>Pierādīt</a:t>
                </a:r>
                <a:r>
                  <a:rPr lang="en-US" sz="2400" dirty="0"/>
                  <a:t>, </a:t>
                </a:r>
                <a:r>
                  <a:rPr lang="en-US" sz="2400" dirty="0" err="1"/>
                  <a:t>ka</a:t>
                </a:r>
                <a:r>
                  <a:rPr lang="en-US" sz="2400" dirty="0"/>
                  <a:t> </a:t>
                </a:r>
                <a:r>
                  <a:rPr lang="en-US" sz="2400" dirty="0" err="1"/>
                  <a:t>eksistē</a:t>
                </a:r>
                <a:r>
                  <a:rPr lang="en-US" sz="2400" dirty="0"/>
                  <a:t> </a:t>
                </a:r>
                <a:r>
                  <a:rPr lang="en-US" sz="2400" dirty="0" err="1"/>
                  <a:t>tikai</a:t>
                </a:r>
                <a:r>
                  <a:rPr lang="en-US" sz="2400" dirty="0"/>
                  <a:t> </a:t>
                </a:r>
                <a:r>
                  <a:rPr lang="en-US" sz="2400" dirty="0" err="1"/>
                  <a:t>galīgs</a:t>
                </a:r>
                <a:r>
                  <a:rPr lang="en-US" sz="2400" dirty="0"/>
                  <a:t> </a:t>
                </a:r>
                <a:r>
                  <a:rPr lang="en-US" sz="2400" dirty="0" err="1"/>
                  <a:t>skaits</a:t>
                </a:r>
                <a:r>
                  <a:rPr lang="en-US" sz="2400" dirty="0"/>
                  <a:t> </a:t>
                </a:r>
                <a:r>
                  <a:rPr lang="en-US" sz="2400" dirty="0" err="1"/>
                  <a:t>tādu</a:t>
                </a:r>
                <a:r>
                  <a:rPr lang="en-US" sz="2400" dirty="0"/>
                  <a:t> </a:t>
                </a:r>
                <a:r>
                  <a:rPr lang="en-US" sz="2400" dirty="0" err="1"/>
                  <a:t>naturālu</a:t>
                </a:r>
                <a:r>
                  <a:rPr lang="en-US" sz="2400" dirty="0"/>
                  <a:t> </a:t>
                </a:r>
                <a14:m>
                  <m:oMath xmlns:m="http://schemas.openxmlformats.org/officeDocument/2006/math">
                    <m:r>
                      <a:rPr lang="en-US" sz="2400" i="1" dirty="0" smtClean="0">
                        <a:latin typeface="Cambria Math" panose="02040503050406030204" pitchFamily="18" charset="0"/>
                      </a:rPr>
                      <m:t>𝑛</m:t>
                    </m:r>
                  </m:oMath>
                </a14:m>
                <a:r>
                  <a:rPr lang="en-US" sz="2400" dirty="0"/>
                  <a:t>, </a:t>
                </a:r>
                <a:r>
                  <a:rPr lang="en-US" sz="2400" dirty="0" err="1"/>
                  <a:t>ka</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−1</m:t>
                    </m:r>
                  </m:oMath>
                </a14:m>
                <a:r>
                  <a:rPr lang="en-US" sz="2400" dirty="0"/>
                  <a:t> </a:t>
                </a:r>
                <a:r>
                  <a:rPr lang="en-US" sz="2400" dirty="0" err="1"/>
                  <a:t>dalās</a:t>
                </a:r>
                <a:r>
                  <a:rPr lang="en-US" sz="2400" dirty="0"/>
                  <a:t> </a:t>
                </a:r>
                <a:r>
                  <a:rPr lang="en-US" sz="2400" dirty="0" err="1"/>
                  <a:t>ar</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𝑛</m:t>
                        </m:r>
                      </m:sup>
                    </m:sSup>
                  </m:oMath>
                </a14:m>
                <a:r>
                  <a:rPr lang="en-US" sz="2400" dirty="0"/>
                  <a:t>.</a:t>
                </a:r>
              </a:p>
              <a:p>
                <a:endParaRPr lang="en-US" sz="2400" dirty="0"/>
              </a:p>
              <a:p>
                <a:endParaRPr lang="en-US" sz="2400" dirty="0"/>
              </a:p>
              <a:p>
                <a:r>
                  <a:rPr lang="en-US" sz="2400" dirty="0" err="1"/>
                  <a:t>Izv</a:t>
                </a:r>
                <a:r>
                  <a:rPr lang="lv-LV" sz="2400" dirty="0"/>
                  <a:t>ēlamies «patvaļīgu naturālu skaitli» </a:t>
                </a:r>
                <a14:m>
                  <m:oMath xmlns:m="http://schemas.openxmlformats.org/officeDocument/2006/math">
                    <m:r>
                      <a:rPr lang="lv-LV" sz="2400" i="1" dirty="0" smtClean="0">
                        <a:latin typeface="Cambria Math" panose="02040503050406030204" pitchFamily="18" charset="0"/>
                      </a:rPr>
                      <m:t>17</m:t>
                    </m:r>
                  </m:oMath>
                </a14:m>
                <a:r>
                  <a:rPr lang="lv-LV" sz="2400" dirty="0"/>
                  <a:t>. Aprēķinām tā dažādās pakāpes un to dalāmību ar 2.  </a:t>
                </a:r>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2099" t="-275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Uzdevums</a:t>
            </a:r>
            <a:r>
              <a:rPr lang="en-US" dirty="0"/>
              <a:t> 2.9 </a:t>
            </a:r>
          </a:p>
        </p:txBody>
      </p:sp>
    </p:spTree>
    <p:extLst>
      <p:ext uri="{BB962C8B-B14F-4D97-AF65-F5344CB8AC3E}">
        <p14:creationId xmlns:p14="http://schemas.microsoft.com/office/powerpoint/2010/main" val="4160652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246" y="1019175"/>
            <a:ext cx="8391454" cy="3665714"/>
          </a:xfr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spTree>
    <p:extLst>
      <p:ext uri="{BB962C8B-B14F-4D97-AF65-F5344CB8AC3E}">
        <p14:creationId xmlns:p14="http://schemas.microsoft.com/office/powerpoint/2010/main" val="7292477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Salīdzinājums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b="1" i="1" smtClean="0">
                            <a:latin typeface="Cambria Math" panose="02040503050406030204" pitchFamily="18" charset="0"/>
                          </a:rPr>
                        </m:ctrlPr>
                      </m:dPr>
                      <m:e>
                        <m:r>
                          <a:rPr lang="lv-LV" b="1" i="1" smtClean="0">
                            <a:latin typeface="Cambria Math" panose="02040503050406030204" pitchFamily="18" charset="0"/>
                          </a:rPr>
                          <m:t>𝒏</m:t>
                        </m:r>
                      </m:e>
                    </m:d>
                  </m:oMath>
                </a14:m>
                <a:r>
                  <a:rPr lang="lv-LV" dirty="0"/>
                  <a:t> un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𝟐</m:t>
                        </m:r>
                      </m:sub>
                    </m:sSub>
                    <m:d>
                      <m:dPr>
                        <m:ctrlPr>
                          <a:rPr lang="lv-LV" i="1" smtClean="0">
                            <a:latin typeface="Cambria Math" panose="02040503050406030204" pitchFamily="18" charset="0"/>
                          </a:rPr>
                        </m:ctrlPr>
                      </m:dPr>
                      <m:e>
                        <m:sSup>
                          <m:sSupPr>
                            <m:ctrlPr>
                              <a:rPr lang="lv-LV" i="1" smtClean="0">
                                <a:latin typeface="Cambria Math" panose="02040503050406030204" pitchFamily="18" charset="0"/>
                              </a:rPr>
                            </m:ctrlPr>
                          </m:sSupPr>
                          <m:e>
                            <m:r>
                              <a:rPr lang="lv-LV" b="1" i="1" smtClean="0">
                                <a:latin typeface="Cambria Math" panose="02040503050406030204" pitchFamily="18" charset="0"/>
                              </a:rPr>
                              <m:t>𝟏𝟕</m:t>
                            </m:r>
                          </m:e>
                          <m:sup>
                            <m:r>
                              <a:rPr lang="lv-LV" b="1" i="1" smtClean="0">
                                <a:latin typeface="Cambria Math" panose="02040503050406030204" pitchFamily="18" charset="0"/>
                              </a:rPr>
                              <m:t>𝒏</m:t>
                            </m:r>
                          </m:sup>
                        </m:sSup>
                        <m:r>
                          <a:rPr lang="lv-LV" b="1" i="1" smtClean="0">
                            <a:latin typeface="Cambria Math" panose="02040503050406030204" pitchFamily="18" charset="0"/>
                          </a:rPr>
                          <m:t>−</m:t>
                        </m:r>
                        <m:r>
                          <a:rPr lang="lv-LV" b="1" i="1" smtClean="0">
                            <a:latin typeface="Cambria Math" panose="02040503050406030204" pitchFamily="18" charset="0"/>
                          </a:rPr>
                          <m:t>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19" t="-22222" b="-46032"/>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0796" y="981075"/>
            <a:ext cx="8429386" cy="3752849"/>
          </a:xfrm>
        </p:spPr>
      </p:pic>
    </p:spTree>
    <p:extLst>
      <p:ext uri="{BB962C8B-B14F-4D97-AF65-F5344CB8AC3E}">
        <p14:creationId xmlns:p14="http://schemas.microsoft.com/office/powerpoint/2010/main" val="1179648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𝒗</m:t>
                          </m:r>
                        </m:e>
                        <m:sub>
                          <m:r>
                            <a:rPr lang="lv-LV" i="1">
                              <a:latin typeface="Cambria Math" panose="02040503050406030204" pitchFamily="18" charset="0"/>
                            </a:rPr>
                            <m:t>𝟐</m:t>
                          </m:r>
                        </m:sub>
                      </m:sSub>
                      <m:d>
                        <m:dPr>
                          <m:ctrlPr>
                            <a:rPr lang="lv-LV" i="1">
                              <a:latin typeface="Cambria Math" panose="02040503050406030204" pitchFamily="18" charset="0"/>
                            </a:rPr>
                          </m:ctrlPr>
                        </m:dPr>
                        <m:e>
                          <m:sSup>
                            <m:sSupPr>
                              <m:ctrlPr>
                                <a:rPr lang="lv-LV" i="1">
                                  <a:latin typeface="Cambria Math" panose="02040503050406030204" pitchFamily="18" charset="0"/>
                                </a:rPr>
                              </m:ctrlPr>
                            </m:sSupPr>
                            <m:e>
                              <m:r>
                                <a:rPr lang="lv-LV" i="1">
                                  <a:latin typeface="Cambria Math" panose="02040503050406030204" pitchFamily="18" charset="0"/>
                                </a:rPr>
                                <m:t>𝟏</m:t>
                              </m:r>
                              <m:r>
                                <a:rPr lang="lv-LV" b="1" i="1" smtClean="0">
                                  <a:latin typeface="Cambria Math" panose="02040503050406030204" pitchFamily="18" charset="0"/>
                                </a:rPr>
                                <m:t>𝟓</m:t>
                              </m:r>
                            </m:e>
                            <m:sup>
                              <m:r>
                                <a:rPr lang="lv-LV" i="1">
                                  <a:latin typeface="Cambria Math" panose="02040503050406030204" pitchFamily="18" charset="0"/>
                                </a:rPr>
                                <m:t>𝒏</m:t>
                              </m:r>
                            </m:sup>
                          </m:sSup>
                          <m:r>
                            <a:rPr lang="lv-LV" i="1">
                              <a:latin typeface="Cambria Math" panose="02040503050406030204" pitchFamily="18" charset="0"/>
                            </a:rPr>
                            <m:t>−</m:t>
                          </m:r>
                          <m:r>
                            <a:rPr lang="lv-LV" i="1">
                              <a:latin typeface="Cambria Math" panose="02040503050406030204" pitchFamily="18" charset="0"/>
                            </a:rPr>
                            <m:t>𝟏</m:t>
                          </m:r>
                        </m:e>
                      </m:d>
                    </m:oMath>
                  </m:oMathPara>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2"/>
                <a:stretch>
                  <a:fillRect l="-1048" b="-1428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1" y="756149"/>
            <a:ext cx="8533499" cy="4225425"/>
          </a:xfrm>
          <a:prstGeom prst="rect">
            <a:avLst/>
          </a:prstGeom>
        </p:spPr>
      </p:pic>
    </p:spTree>
    <p:extLst>
      <p:ext uri="{BB962C8B-B14F-4D97-AF65-F5344CB8AC3E}">
        <p14:creationId xmlns:p14="http://schemas.microsoft.com/office/powerpoint/2010/main" val="201759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758505"/>
                <a:ext cx="8456803" cy="728651"/>
              </a:xfrm>
            </p:spPr>
            <p:txBody>
              <a:bodyPr>
                <a:noAutofit/>
              </a:bodyPr>
              <a:lstStyle/>
              <a:p>
                <a14:m>
                  <m:oMath xmlns:m="http://schemas.openxmlformats.org/officeDocument/2006/math">
                    <m:sSub>
                      <m:sSubPr>
                        <m:ctrlPr>
                          <a:rPr lang="lv-LV" i="1" smtClean="0">
                            <a:latin typeface="Cambria Math" panose="02040503050406030204" pitchFamily="18" charset="0"/>
                          </a:rPr>
                        </m:ctrlPr>
                      </m:sSubPr>
                      <m:e>
                        <m:r>
                          <a:rPr lang="lv-LV" i="1">
                            <a:latin typeface="Cambria Math" panose="02040503050406030204" pitchFamily="18" charset="0"/>
                          </a:rPr>
                          <m:t>𝑣</m:t>
                        </m:r>
                      </m:e>
                      <m:sub>
                        <m:r>
                          <a:rPr lang="en-US" b="0" i="1" smtClean="0">
                            <a:latin typeface="Cambria Math" panose="02040503050406030204" pitchFamily="18" charset="0"/>
                          </a:rPr>
                          <m:t>3</m:t>
                        </m:r>
                      </m:sub>
                    </m:sSub>
                    <m:d>
                      <m:dPr>
                        <m:ctrlPr>
                          <a:rPr lang="lv-LV" i="1">
                            <a:latin typeface="Cambria Math" panose="02040503050406030204" pitchFamily="18" charset="0"/>
                          </a:rPr>
                        </m:ctrlPr>
                      </m:dPr>
                      <m:e>
                        <m:sSubSup>
                          <m:sSubSupPr>
                            <m:ctrlPr>
                              <a:rPr lang="lv-LV"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𝑛</m:t>
                            </m:r>
                          </m:sub>
                          <m:sup>
                            <m:r>
                              <a:rPr lang="en-US" i="1">
                                <a:latin typeface="Cambria Math" panose="02040503050406030204" pitchFamily="18" charset="0"/>
                              </a:rPr>
                              <m:t>7</m:t>
                            </m:r>
                          </m:sup>
                        </m:sSubSup>
                      </m:e>
                    </m:d>
                  </m:oMath>
                </a14:m>
                <a:r>
                  <a:rPr lang="en-US" dirty="0"/>
                  <a:t> - </a:t>
                </a:r>
                <a:r>
                  <a:rPr lang="en-US" dirty="0" err="1"/>
                  <a:t>vairumam</a:t>
                </a:r>
                <a:r>
                  <a:rPr lang="en-US" dirty="0"/>
                  <a:t> </a:t>
                </a:r>
                <a:r>
                  <a:rPr lang="en-US" dirty="0" err="1"/>
                  <a:t>skait</a:t>
                </a:r>
                <a:r>
                  <a:rPr lang="lv-LV" dirty="0"/>
                  <a:t>ļu kombinācija pa </a:t>
                </a:r>
                <a14:m>
                  <m:oMath xmlns:m="http://schemas.openxmlformats.org/officeDocument/2006/math">
                    <m:r>
                      <a:rPr lang="lv-LV" i="1" dirty="0" smtClean="0">
                        <a:latin typeface="Cambria Math" panose="02040503050406030204" pitchFamily="18" charset="0"/>
                      </a:rPr>
                      <m:t>7</m:t>
                    </m:r>
                  </m:oMath>
                </a14:m>
                <a:r>
                  <a:rPr lang="lv-LV" dirty="0"/>
                  <a:t> no </a:t>
                </a:r>
                <a14:m>
                  <m:oMath xmlns:m="http://schemas.openxmlformats.org/officeDocument/2006/math">
                    <m:r>
                      <a:rPr lang="lv-LV" i="1" dirty="0" smtClean="0">
                        <a:latin typeface="Cambria Math" panose="02040503050406030204" pitchFamily="18" charset="0"/>
                      </a:rPr>
                      <m:t>𝑛</m:t>
                    </m:r>
                  </m:oMath>
                </a14:m>
                <a:r>
                  <a:rPr lang="lv-LV" dirty="0"/>
                  <a:t> dalās ar mazām skaitļa </a:t>
                </a:r>
                <a14:m>
                  <m:oMath xmlns:m="http://schemas.openxmlformats.org/officeDocument/2006/math">
                    <m:r>
                      <a:rPr lang="lv-LV" i="1" dirty="0" smtClean="0">
                        <a:latin typeface="Cambria Math" panose="02040503050406030204" pitchFamily="18" charset="0"/>
                      </a:rPr>
                      <m:t>3</m:t>
                    </m:r>
                  </m:oMath>
                </a14:m>
                <a:r>
                  <a:rPr lang="lv-LV" dirty="0"/>
                  <a:t> pakāpēm. </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758505"/>
                <a:ext cx="8456803" cy="728651"/>
              </a:xfrm>
              <a:blipFill rotWithShape="0">
                <a:blip r:embed="rId3"/>
                <a:stretch>
                  <a:fillRect l="-2163" t="-11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lv-LV" dirty="0"/>
                  <a:t>Līdzīgi grafiki kā </a:t>
                </a:r>
                <a14:m>
                  <m:oMath xmlns:m="http://schemas.openxmlformats.org/officeDocument/2006/math">
                    <m:sSub>
                      <m:sSubPr>
                        <m:ctrlPr>
                          <a:rPr lang="lv-LV" i="1" smtClean="0">
                            <a:latin typeface="Cambria Math" panose="02040503050406030204" pitchFamily="18" charset="0"/>
                          </a:rPr>
                        </m:ctrlPr>
                      </m:sSubPr>
                      <m:e>
                        <m:r>
                          <a:rPr lang="lv-LV" b="1" i="1" smtClean="0">
                            <a:latin typeface="Cambria Math" panose="02040503050406030204" pitchFamily="18" charset="0"/>
                          </a:rPr>
                          <m:t>𝒗</m:t>
                        </m:r>
                      </m:e>
                      <m:sub>
                        <m:r>
                          <a:rPr lang="lv-LV" b="1" i="1" smtClean="0">
                            <a:latin typeface="Cambria Math" panose="02040503050406030204" pitchFamily="18" charset="0"/>
                          </a:rPr>
                          <m:t>𝒑</m:t>
                        </m:r>
                      </m:sub>
                    </m:sSub>
                    <m:d>
                      <m:dPr>
                        <m:ctrlPr>
                          <a:rPr lang="lv-LV" i="1" smtClean="0">
                            <a:latin typeface="Cambria Math" panose="02040503050406030204" pitchFamily="18" charset="0"/>
                          </a:rPr>
                        </m:ctrlPr>
                      </m:dPr>
                      <m:e>
                        <m:r>
                          <a:rPr lang="lv-LV" b="1" i="1" smtClean="0">
                            <a:latin typeface="Cambria Math" panose="02040503050406030204" pitchFamily="18" charset="0"/>
                          </a:rPr>
                          <m:t>𝒏</m:t>
                        </m:r>
                      </m:e>
                    </m:d>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419" t="-23810" b="-44444"/>
                </a:stretch>
              </a:blipFill>
            </p:spPr>
            <p:txBody>
              <a:bodyPr/>
              <a:lstStyle/>
              <a:p>
                <a:r>
                  <a:rPr lang="en-US">
                    <a:noFill/>
                  </a:rPr>
                  <a:t> </a:t>
                </a:r>
              </a:p>
            </p:txBody>
          </p:sp>
        </mc:Fallback>
      </mc:AlternateContent>
      <p:pic>
        <p:nvPicPr>
          <p:cNvPr id="2050" name="Picture 2" descr="http://reu.dimacs.rutgers.edu/~mslusky/3adic-Binom7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713" y="1668027"/>
            <a:ext cx="5435794" cy="335660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14800" y="2095081"/>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33583873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lv-LV" dirty="0" smtClean="0"/>
              <a:t>Modulārās aritmētikas lietojums: </a:t>
            </a:r>
            <a:br>
              <a:rPr lang="lv-LV" dirty="0" smtClean="0"/>
            </a:br>
            <a:r>
              <a:rPr lang="lv-LV" dirty="0" smtClean="0"/>
              <a:t>forall n, S(n) = n (mod 9). </a:t>
            </a:r>
          </a:p>
          <a:p>
            <a:endParaRPr lang="lv-LV" dirty="0"/>
          </a:p>
          <a:p>
            <a:endParaRPr lang="lv-LV" dirty="0"/>
          </a:p>
        </p:txBody>
      </p:sp>
      <p:sp>
        <p:nvSpPr>
          <p:cNvPr id="3" name="Content Placeholder 2"/>
          <p:cNvSpPr>
            <a:spLocks noGrp="1"/>
          </p:cNvSpPr>
          <p:nvPr>
            <p:ph idx="10"/>
          </p:nvPr>
        </p:nvSpPr>
        <p:spPr/>
        <p:txBody>
          <a:bodyPr/>
          <a:lstStyle/>
          <a:p>
            <a:endParaRPr lang="lv-LV"/>
          </a:p>
        </p:txBody>
      </p:sp>
      <p:sp>
        <p:nvSpPr>
          <p:cNvPr id="4" name="Title 3"/>
          <p:cNvSpPr>
            <a:spLocks noGrp="1"/>
          </p:cNvSpPr>
          <p:nvPr>
            <p:ph type="title"/>
          </p:nvPr>
        </p:nvSpPr>
        <p:spPr/>
        <p:txBody>
          <a:bodyPr/>
          <a:lstStyle/>
          <a:p>
            <a:endParaRPr lang="lv-LV"/>
          </a:p>
        </p:txBody>
      </p:sp>
    </p:spTree>
    <p:extLst>
      <p:ext uri="{BB962C8B-B14F-4D97-AF65-F5344CB8AC3E}">
        <p14:creationId xmlns:p14="http://schemas.microsoft.com/office/powerpoint/2010/main" val="12089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b="1" dirty="0"/>
                  <a:t>Uzdevums 2.8 (Valsts4Posms-1992.12.1): </a:t>
                </a:r>
                <a:r>
                  <a:rPr lang="lv-LV" dirty="0"/>
                  <a:t>Pierādīt, ka eksistē bezgalīgi daudz naturālu skaitļu kvadrātu, kurus var iegūt, divas reizes pēc kārtas uzrakstot kādu naturālu skaitli.</a:t>
                </a:r>
              </a:p>
              <a:p>
                <a:endParaRPr lang="lv-LV" dirty="0"/>
              </a:p>
              <a:p>
                <a14:m>
                  <m:oMath xmlns:m="http://schemas.openxmlformats.org/officeDocument/2006/math">
                    <m:sSub>
                      <m:sSubPr>
                        <m:ctrlPr>
                          <a:rPr lang="lv-LV" i="1" smtClean="0">
                            <a:solidFill>
                              <a:srgbClr val="E62D1E"/>
                            </a:solidFill>
                            <a:latin typeface="Cambria Math" panose="02040503050406030204" pitchFamily="18" charset="0"/>
                          </a:rPr>
                        </m:ctrlPr>
                      </m:sSubPr>
                      <m:e>
                        <m:r>
                          <a:rPr lang="lv-LV" i="1">
                            <a:solidFill>
                              <a:srgbClr val="E62D1E"/>
                            </a:solidFill>
                            <a:latin typeface="Cambria Math" panose="02040503050406030204" pitchFamily="18" charset="0"/>
                          </a:rPr>
                          <m:t>𝒗</m:t>
                        </m:r>
                      </m:e>
                      <m:sub>
                        <m:r>
                          <a:rPr lang="lv-LV" b="0" i="1" smtClean="0">
                            <a:solidFill>
                              <a:srgbClr val="E62D1E"/>
                            </a:solidFill>
                            <a:latin typeface="Cambria Math" panose="02040503050406030204" pitchFamily="18" charset="0"/>
                          </a:rPr>
                          <m:t>11</m:t>
                        </m:r>
                      </m:sub>
                    </m:sSub>
                    <m:d>
                      <m:dPr>
                        <m:ctrlPr>
                          <a:rPr lang="lv-LV" i="1">
                            <a:solidFill>
                              <a:srgbClr val="E62D1E"/>
                            </a:solidFill>
                            <a:latin typeface="Cambria Math" panose="02040503050406030204" pitchFamily="18" charset="0"/>
                          </a:rPr>
                        </m:ctrlPr>
                      </m:dPr>
                      <m:e>
                        <m:sSup>
                          <m:sSupPr>
                            <m:ctrlPr>
                              <a:rPr lang="lv-LV" i="1">
                                <a:solidFill>
                                  <a:srgbClr val="E62D1E"/>
                                </a:solidFill>
                                <a:latin typeface="Cambria Math" panose="02040503050406030204" pitchFamily="18" charset="0"/>
                              </a:rPr>
                            </m:ctrlPr>
                          </m:sSupPr>
                          <m:e>
                            <m:r>
                              <a:rPr lang="lv-LV" i="1">
                                <a:solidFill>
                                  <a:srgbClr val="E62D1E"/>
                                </a:solidFill>
                                <a:latin typeface="Cambria Math" panose="02040503050406030204" pitchFamily="18" charset="0"/>
                              </a:rPr>
                              <m:t>𝟏</m:t>
                            </m:r>
                            <m:r>
                              <a:rPr lang="lv-LV" b="1" i="1" smtClean="0">
                                <a:solidFill>
                                  <a:srgbClr val="E62D1E"/>
                                </a:solidFill>
                                <a:latin typeface="Cambria Math" panose="02040503050406030204" pitchFamily="18" charset="0"/>
                              </a:rPr>
                              <m:t>𝟎</m:t>
                            </m:r>
                          </m:e>
                          <m:sup>
                            <m:r>
                              <a:rPr lang="lv-LV" i="1">
                                <a:solidFill>
                                  <a:srgbClr val="E62D1E"/>
                                </a:solidFill>
                                <a:latin typeface="Cambria Math" panose="02040503050406030204" pitchFamily="18" charset="0"/>
                              </a:rPr>
                              <m:t>𝒏</m:t>
                            </m:r>
                          </m:sup>
                        </m:sSup>
                        <m:r>
                          <a:rPr lang="lv-LV" b="0" i="1" smtClean="0">
                            <a:solidFill>
                              <a:srgbClr val="E62D1E"/>
                            </a:solidFill>
                            <a:latin typeface="Cambria Math" panose="02040503050406030204" pitchFamily="18" charset="0"/>
                          </a:rPr>
                          <m:t>+</m:t>
                        </m:r>
                        <m:r>
                          <a:rPr lang="lv-LV" i="1">
                            <a:solidFill>
                              <a:srgbClr val="E62D1E"/>
                            </a:solidFill>
                            <a:latin typeface="Cambria Math" panose="02040503050406030204" pitchFamily="18" charset="0"/>
                          </a:rPr>
                          <m:t>𝟏</m:t>
                        </m:r>
                      </m:e>
                    </m:d>
                  </m:oMath>
                </a14:m>
                <a:r>
                  <a:rPr lang="lv-LV" dirty="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Uzdevums 2.8</a:t>
            </a:r>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8075" y="2068527"/>
            <a:ext cx="6813178" cy="2814139"/>
          </a:xfrm>
          <a:prstGeom prst="rect">
            <a:avLst/>
          </a:prstGeom>
        </p:spPr>
      </p:pic>
    </p:spTree>
    <p:extLst>
      <p:ext uri="{BB962C8B-B14F-4D97-AF65-F5344CB8AC3E}">
        <p14:creationId xmlns:p14="http://schemas.microsoft.com/office/powerpoint/2010/main" val="41807017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lv-LV" sz="2400" b="1" dirty="0"/>
                  <a:t>Uzdevums: </a:t>
                </a:r>
                <a:r>
                  <a:rPr lang="lv-LV" sz="2400" dirty="0"/>
                  <a:t>Atrast visus naturālos skaitļus </a:t>
                </a:r>
                <a14:m>
                  <m:oMath xmlns:m="http://schemas.openxmlformats.org/officeDocument/2006/math">
                    <m:r>
                      <a:rPr lang="lv-LV" sz="2400" i="1" dirty="0" smtClean="0">
                        <a:latin typeface="Cambria Math" panose="02040503050406030204" pitchFamily="18" charset="0"/>
                      </a:rPr>
                      <m:t>𝑛</m:t>
                    </m:r>
                  </m:oMath>
                </a14:m>
                <a:r>
                  <a:rPr lang="lv-LV" sz="2400" dirty="0"/>
                  <a:t>, kuriem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𝑛</m:t>
                        </m:r>
                      </m:e>
                      <m:sup>
                        <m:r>
                          <a:rPr lang="lv-LV" sz="2400" b="0" i="1" smtClean="0">
                            <a:latin typeface="Cambria Math" panose="02040503050406030204" pitchFamily="18" charset="0"/>
                          </a:rPr>
                          <m:t>𝑛</m:t>
                        </m:r>
                        <m:r>
                          <a:rPr lang="lv-LV" sz="2400" b="0" i="1" smtClean="0">
                            <a:latin typeface="Cambria Math" panose="02040503050406030204" pitchFamily="18" charset="0"/>
                          </a:rPr>
                          <m:t>−1</m:t>
                        </m:r>
                      </m:sup>
                    </m:sSup>
                    <m:r>
                      <a:rPr lang="lv-LV" sz="2400" b="0" i="1" smtClean="0">
                        <a:latin typeface="Cambria Math" panose="02040503050406030204" pitchFamily="18" charset="0"/>
                      </a:rPr>
                      <m:t>−1</m:t>
                    </m:r>
                  </m:oMath>
                </a14:m>
                <a:r>
                  <a:rPr lang="lv-LV" sz="2400" dirty="0"/>
                  <a:t> dalās ar </a:t>
                </a:r>
                <a14:m>
                  <m:oMath xmlns:m="http://schemas.openxmlformats.org/officeDocument/2006/math">
                    <m:sSup>
                      <m:sSupPr>
                        <m:ctrlPr>
                          <a:rPr lang="lv-LV" sz="2400" i="1" smtClean="0">
                            <a:latin typeface="Cambria Math" panose="02040503050406030204" pitchFamily="18" charset="0"/>
                          </a:rPr>
                        </m:ctrlPr>
                      </m:sSupPr>
                      <m:e>
                        <m:r>
                          <a:rPr lang="lv-LV" sz="2400" b="0" i="1" smtClean="0">
                            <a:latin typeface="Cambria Math" panose="02040503050406030204" pitchFamily="18" charset="0"/>
                          </a:rPr>
                          <m:t>2</m:t>
                        </m:r>
                      </m:e>
                      <m:sup>
                        <m:r>
                          <a:rPr lang="lv-LV" sz="2400" b="0" i="1" smtClean="0">
                            <a:latin typeface="Cambria Math" panose="02040503050406030204" pitchFamily="18" charset="0"/>
                          </a:rPr>
                          <m:t>2015</m:t>
                        </m:r>
                      </m:sup>
                    </m:sSup>
                  </m:oMath>
                </a14:m>
                <a:r>
                  <a:rPr lang="lv-LV" sz="2400" dirty="0"/>
                  <a:t>, bet nedalās ar </a:t>
                </a:r>
                <a14:m>
                  <m:oMath xmlns:m="http://schemas.openxmlformats.org/officeDocument/2006/math">
                    <m:sSup>
                      <m:sSupPr>
                        <m:ctrlPr>
                          <a:rPr lang="lv-LV" sz="2400" i="1">
                            <a:latin typeface="Cambria Math" panose="02040503050406030204" pitchFamily="18" charset="0"/>
                          </a:rPr>
                        </m:ctrlPr>
                      </m:sSupPr>
                      <m:e>
                        <m:r>
                          <a:rPr lang="lv-LV" sz="2400" i="1">
                            <a:latin typeface="Cambria Math" panose="02040503050406030204" pitchFamily="18" charset="0"/>
                          </a:rPr>
                          <m:t>2</m:t>
                        </m:r>
                      </m:e>
                      <m:sup>
                        <m:r>
                          <a:rPr lang="lv-LV" sz="2400" i="1">
                            <a:latin typeface="Cambria Math" panose="02040503050406030204" pitchFamily="18" charset="0"/>
                          </a:rPr>
                          <m:t>201</m:t>
                        </m:r>
                        <m:r>
                          <a:rPr lang="lv-LV" sz="2400" b="0" i="1" smtClean="0">
                            <a:latin typeface="Cambria Math" panose="02040503050406030204" pitchFamily="18" charset="0"/>
                          </a:rPr>
                          <m:t>6</m:t>
                        </m:r>
                      </m:sup>
                    </m:sSup>
                  </m:oMath>
                </a14:m>
                <a:r>
                  <a:rPr lang="lv-LV" sz="2400" dirty="0"/>
                  <a:t>. </a:t>
                </a: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Bw2015.17</a:t>
            </a:r>
            <a:endParaRPr lang="en-US" dirty="0"/>
          </a:p>
        </p:txBody>
      </p:sp>
    </p:spTree>
    <p:extLst>
      <p:ext uri="{BB962C8B-B14F-4D97-AF65-F5344CB8AC3E}">
        <p14:creationId xmlns:p14="http://schemas.microsoft.com/office/powerpoint/2010/main" val="8721363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1" y="3604334"/>
                <a:ext cx="8456803" cy="834316"/>
              </a:xfrm>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lv-LV" b="0" i="1" smtClean="0">
                              <a:latin typeface="Cambria Math" panose="02040503050406030204" pitchFamily="18" charset="0"/>
                            </a:rPr>
                            <m:t>𝑎</m:t>
                          </m:r>
                        </m:e>
                        <m:sub>
                          <m:r>
                            <a:rPr lang="lv-LV" b="0" i="1" smtClean="0">
                              <a:latin typeface="Cambria Math" panose="02040503050406030204" pitchFamily="18" charset="0"/>
                            </a:rPr>
                            <m:t>𝑛</m:t>
                          </m:r>
                        </m:sub>
                      </m:sSub>
                      <m:r>
                        <a:rPr lang="lv-LV" b="0" i="1" smtClean="0">
                          <a:latin typeface="Cambria Math" panose="02040503050406030204" pitchFamily="18" charset="0"/>
                        </a:rPr>
                        <m:t>=2</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𝑏</m:t>
                          </m:r>
                        </m:e>
                        <m:sub>
                          <m:r>
                            <a:rPr lang="lv-LV" b="0" i="1" smtClean="0">
                              <a:latin typeface="Cambria Math" panose="02040503050406030204" pitchFamily="18" charset="0"/>
                            </a:rPr>
                            <m:t>𝑛</m:t>
                          </m:r>
                        </m:sub>
                      </m:sSub>
                      <m:r>
                        <a:rPr lang="lv-LV" b="0" i="1" smtClean="0">
                          <a:latin typeface="Cambria Math" panose="02040503050406030204" pitchFamily="18" charset="0"/>
                        </a:rPr>
                        <m:t>+</m:t>
                      </m:r>
                      <m:sSub>
                        <m:sSubPr>
                          <m:ctrlPr>
                            <a:rPr lang="lv-LV" b="0" i="1" smtClean="0">
                              <a:latin typeface="Cambria Math" panose="02040503050406030204" pitchFamily="18" charset="0"/>
                            </a:rPr>
                          </m:ctrlPr>
                        </m:sSubPr>
                        <m:e>
                          <m:r>
                            <a:rPr lang="lv-LV" b="0" i="1" smtClean="0">
                              <a:latin typeface="Cambria Math" panose="02040503050406030204" pitchFamily="18" charset="0"/>
                            </a:rPr>
                            <m:t>𝑐</m:t>
                          </m:r>
                        </m:e>
                        <m:sub>
                          <m:r>
                            <a:rPr lang="lv-LV" b="0" i="1" smtClean="0">
                              <a:latin typeface="Cambria Math" panose="02040503050406030204" pitchFamily="18" charset="0"/>
                            </a:rPr>
                            <m:t>𝑛</m:t>
                          </m:r>
                        </m:sub>
                      </m:sSub>
                      <m:r>
                        <a:rPr lang="lv-LV" b="0" i="1" smtClean="0">
                          <a:latin typeface="Cambria Math" panose="02040503050406030204" pitchFamily="18" charset="0"/>
                        </a:rPr>
                        <m:t>−1</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1" y="3604334"/>
                <a:ext cx="8456803" cy="834316"/>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Izsakām vienu virkni ar divām vienkāršākām</a:t>
            </a:r>
            <a:endParaRPr lang="en-US" dirty="0"/>
          </a:p>
        </p:txBody>
      </p:sp>
      <p:pic>
        <p:nvPicPr>
          <p:cNvPr id="4" name="Picture 3"/>
          <p:cNvPicPr>
            <a:picLocks noChangeAspect="1"/>
          </p:cNvPicPr>
          <p:nvPr/>
        </p:nvPicPr>
        <p:blipFill>
          <a:blip r:embed="rId3"/>
          <a:stretch>
            <a:fillRect/>
          </a:stretch>
        </p:blipFill>
        <p:spPr>
          <a:xfrm>
            <a:off x="2168099" y="583858"/>
            <a:ext cx="3359209" cy="1307085"/>
          </a:xfrm>
          <a:prstGeom prst="rect">
            <a:avLst/>
          </a:prstGeom>
        </p:spPr>
      </p:pic>
      <p:pic>
        <p:nvPicPr>
          <p:cNvPr id="5" name="Picture 4"/>
          <p:cNvPicPr>
            <a:picLocks noChangeAspect="1"/>
          </p:cNvPicPr>
          <p:nvPr/>
        </p:nvPicPr>
        <p:blipFill>
          <a:blip r:embed="rId4"/>
          <a:stretch>
            <a:fillRect/>
          </a:stretch>
        </p:blipFill>
        <p:spPr>
          <a:xfrm>
            <a:off x="515373" y="1890943"/>
            <a:ext cx="8622052" cy="1482572"/>
          </a:xfrm>
          <a:prstGeom prst="rect">
            <a:avLst/>
          </a:prstGeom>
        </p:spPr>
      </p:pic>
    </p:spTree>
    <p:extLst>
      <p:ext uri="{BB962C8B-B14F-4D97-AF65-F5344CB8AC3E}">
        <p14:creationId xmlns:p14="http://schemas.microsoft.com/office/powerpoint/2010/main" val="14934417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lnSpcReduction="10000"/>
              </a:bodyPr>
              <a:lstStyle/>
              <a:p>
                <a:r>
                  <a:rPr lang="lv-LV" b="1" dirty="0"/>
                  <a:t>IMO1990.3. </a:t>
                </a:r>
                <a:r>
                  <a:rPr lang="lv-LV" dirty="0"/>
                  <a:t>Noteikt visus veselos skaitļus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a:t>, kam </a:t>
                </a:r>
                <a14:m>
                  <m:oMath xmlns:m="http://schemas.openxmlformats.org/officeDocument/2006/math">
                    <m:f>
                      <m:fPr>
                        <m:ctrlPr>
                          <a:rPr lang="lv-LV" i="1" smtClean="0">
                            <a:latin typeface="Cambria Math" panose="02040503050406030204" pitchFamily="18" charset="0"/>
                          </a:rPr>
                        </m:ctrlPr>
                      </m:fPr>
                      <m:num>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num>
                      <m:den>
                        <m:sSup>
                          <m:sSupPr>
                            <m:ctrlPr>
                              <a:rPr lang="lv-LV" i="1" smtClean="0">
                                <a:latin typeface="Cambria Math" panose="02040503050406030204" pitchFamily="18" charset="0"/>
                              </a:rPr>
                            </m:ctrlPr>
                          </m:sSupPr>
                          <m:e>
                            <m:r>
                              <a:rPr lang="lv-LV" b="0" i="1" smtClean="0">
                                <a:latin typeface="Cambria Math" panose="02040503050406030204" pitchFamily="18" charset="0"/>
                              </a:rPr>
                              <m:t>𝑛</m:t>
                            </m:r>
                          </m:e>
                          <m:sup>
                            <m:r>
                              <a:rPr lang="lv-LV" b="0" i="1" smtClean="0">
                                <a:latin typeface="Cambria Math" panose="02040503050406030204" pitchFamily="18" charset="0"/>
                              </a:rPr>
                              <m:t>2</m:t>
                            </m:r>
                          </m:sup>
                        </m:sSup>
                      </m:den>
                    </m:f>
                  </m:oMath>
                </a14:m>
                <a:r>
                  <a:rPr lang="lv-LV" dirty="0"/>
                  <a:t> ir vesels skaitlis. </a:t>
                </a:r>
              </a:p>
              <a:p>
                <a:pPr/>
                <a:r>
                  <a:rPr lang="lv-LV" b="1" dirty="0"/>
                  <a:t>Sierpinski. </a:t>
                </a:r>
                <a:r>
                  <a:rPr lang="lv-LV" dirty="0"/>
                  <a:t>Pierādīt, ka nevienam </a:t>
                </a:r>
                <a14:m>
                  <m:oMath xmlns:m="http://schemas.openxmlformats.org/officeDocument/2006/math">
                    <m:r>
                      <a:rPr lang="lv-LV" i="1" dirty="0" smtClean="0">
                        <a:latin typeface="Cambria Math" panose="02040503050406030204" pitchFamily="18" charset="0"/>
                      </a:rPr>
                      <m:t>𝑛</m:t>
                    </m:r>
                    <m:r>
                      <a:rPr lang="lv-LV" i="1" dirty="0" smtClean="0">
                        <a:latin typeface="Cambria Math" panose="02040503050406030204" pitchFamily="18" charset="0"/>
                      </a:rPr>
                      <m:t>&gt;1</m:t>
                    </m:r>
                  </m:oMath>
                </a14:m>
                <a:r>
                  <a:rPr lang="lv-LV" dirty="0"/>
                  <a:t> neizpildās </a:t>
                </a:r>
                <a:br>
                  <a:rPr lang="lv-LV" dirty="0"/>
                </a:br>
                <a14:m>
                  <m:oMathPara xmlns:m="http://schemas.openxmlformats.org/officeDocument/2006/math">
                    <m:oMathParaPr>
                      <m:jc m:val="centerGroup"/>
                    </m:oMathParaPr>
                    <m:oMath xmlns:m="http://schemas.openxmlformats.org/officeDocument/2006/math">
                      <m:r>
                        <a:rPr lang="lv-LV" b="0" i="1" smtClean="0">
                          <a:latin typeface="Cambria Math" panose="02040503050406030204" pitchFamily="18" charset="0"/>
                        </a:rPr>
                        <m:t>𝑛</m:t>
                      </m:r>
                      <m:r>
                        <m:rPr>
                          <m:nor/>
                        </m:rPr>
                        <a:rPr lang="lv-LV" b="0" i="0" smtClean="0">
                          <a:latin typeface="Cambria Math" panose="02040503050406030204" pitchFamily="18" charset="0"/>
                        </a:rPr>
                        <m:t> </m:t>
                      </m:r>
                      <m:r>
                        <m:rPr>
                          <m:nor/>
                        </m:rPr>
                        <a:rPr lang="en-US"/>
                        <m:t>∣</m:t>
                      </m:r>
                      <m:r>
                        <m:rPr>
                          <m:nor/>
                        </m:rPr>
                        <a:rPr lang="lv-LV" b="0" i="0" smtClean="0"/>
                        <m:t> </m:t>
                      </m:r>
                      <m:sSup>
                        <m:sSupPr>
                          <m:ctrlPr>
                            <a:rPr lang="lv-LV" b="0"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r>
                            <a:rPr lang="lv-LV" b="0" i="1" smtClean="0">
                              <a:latin typeface="Cambria Math" panose="02040503050406030204" pitchFamily="18" charset="0"/>
                            </a:rPr>
                            <m:t>−1</m:t>
                          </m:r>
                        </m:sup>
                      </m:sSup>
                      <m:r>
                        <a:rPr lang="lv-LV" b="0" i="1" smtClean="0">
                          <a:latin typeface="Cambria Math" panose="02040503050406030204" pitchFamily="18" charset="0"/>
                        </a:rPr>
                        <m:t>+1</m:t>
                      </m:r>
                    </m:oMath>
                  </m:oMathPara>
                </a14:m>
                <a:endParaRPr lang="lv-LV" dirty="0"/>
              </a:p>
              <a:p>
                <a:r>
                  <a:rPr lang="lv-LV" b="1" dirty="0"/>
                  <a:t>APMO1997.2. </a:t>
                </a:r>
                <a:r>
                  <a:rPr lang="lv-LV" dirty="0"/>
                  <a:t>Atrast veselu skaitli </a:t>
                </a:r>
                <a14:m>
                  <m:oMath xmlns:m="http://schemas.openxmlformats.org/officeDocument/2006/math">
                    <m:r>
                      <a:rPr lang="lv-LV" i="1" dirty="0" smtClean="0">
                        <a:latin typeface="Cambria Math" panose="02040503050406030204" pitchFamily="18" charset="0"/>
                      </a:rPr>
                      <m:t>𝑛</m:t>
                    </m:r>
                  </m:oMath>
                </a14:m>
                <a:r>
                  <a:rPr lang="lv-LV" dirty="0"/>
                  <a:t>, kam </a:t>
                </a:r>
                <a14:m>
                  <m:oMath xmlns:m="http://schemas.openxmlformats.org/officeDocument/2006/math">
                    <m:r>
                      <a:rPr lang="lv-LV" i="1" dirty="0" smtClean="0">
                        <a:latin typeface="Cambria Math" panose="02040503050406030204" pitchFamily="18" charset="0"/>
                      </a:rPr>
                      <m:t>100</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𝑛</m:t>
                    </m:r>
                    <m:r>
                      <a:rPr lang="lv-LV" i="1" dirty="0" smtClean="0">
                        <a:latin typeface="Cambria Math" panose="02040503050406030204" pitchFamily="18" charset="0"/>
                        <a:ea typeface="Cambria Math" panose="02040503050406030204" pitchFamily="18" charset="0"/>
                      </a:rPr>
                      <m:t>≤</m:t>
                    </m:r>
                    <m:r>
                      <a:rPr lang="lv-LV" i="1" dirty="0" smtClean="0">
                        <a:latin typeface="Cambria Math" panose="02040503050406030204" pitchFamily="18" charset="0"/>
                      </a:rPr>
                      <m:t>1997</m:t>
                    </m:r>
                  </m:oMath>
                </a14:m>
                <a:r>
                  <a:rPr lang="lv-LV" dirty="0"/>
                  <a:t>, ka </a:t>
                </a:r>
                <a14:m>
                  <m:oMath xmlns:m="http://schemas.openxmlformats.org/officeDocument/2006/math">
                    <m:r>
                      <a:rPr lang="lv-LV" i="1" dirty="0" smtClean="0">
                        <a:latin typeface="Cambria Math" panose="02040503050406030204" pitchFamily="18" charset="0"/>
                      </a:rPr>
                      <m:t>𝑛</m:t>
                    </m:r>
                  </m:oMath>
                </a14:m>
                <a:r>
                  <a:rPr lang="lv-LV" dirty="0"/>
                  <a:t> dala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+2.</m:t>
                    </m:r>
                  </m:oMath>
                </a14:m>
                <a:endParaRPr lang="lv-LV" dirty="0"/>
              </a:p>
              <a:p>
                <a:r>
                  <a:rPr lang="lv-LV" b="1" dirty="0"/>
                  <a:t>IMO2000.5 </a:t>
                </a:r>
                <a:r>
                  <a:rPr lang="lv-LV" dirty="0"/>
                  <a:t>Vai eksistē naturāls </a:t>
                </a:r>
                <a14:m>
                  <m:oMath xmlns:m="http://schemas.openxmlformats.org/officeDocument/2006/math">
                    <m:r>
                      <a:rPr lang="lv-LV" i="1" dirty="0" smtClean="0">
                        <a:latin typeface="Cambria Math" panose="02040503050406030204" pitchFamily="18" charset="0"/>
                      </a:rPr>
                      <m:t>𝑛</m:t>
                    </m:r>
                  </m:oMath>
                </a14:m>
                <a:r>
                  <a:rPr lang="lv-LV" dirty="0"/>
                  <a:t>, ka skaitlim </a:t>
                </a:r>
                <a14:m>
                  <m:oMath xmlns:m="http://schemas.openxmlformats.org/officeDocument/2006/math">
                    <m:r>
                      <a:rPr lang="lv-LV" i="1" dirty="0" smtClean="0">
                        <a:latin typeface="Cambria Math" panose="02040503050406030204" pitchFamily="18" charset="0"/>
                      </a:rPr>
                      <m:t>𝑛</m:t>
                    </m:r>
                  </m:oMath>
                </a14:m>
                <a:r>
                  <a:rPr lang="lv-LV" dirty="0"/>
                  <a:t> ir tieši </a:t>
                </a:r>
                <a14:m>
                  <m:oMath xmlns:m="http://schemas.openxmlformats.org/officeDocument/2006/math">
                    <m:r>
                      <a:rPr lang="lv-LV" i="1" dirty="0" smtClean="0">
                        <a:latin typeface="Cambria Math" panose="02040503050406030204" pitchFamily="18" charset="0"/>
                      </a:rPr>
                      <m:t>2000 </m:t>
                    </m:r>
                  </m:oMath>
                </a14:m>
                <a:r>
                  <a:rPr lang="lv-LV" dirty="0"/>
                  <a:t>dalītāji-pirmskaitļi un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2</m:t>
                        </m:r>
                      </m:e>
                      <m:sup>
                        <m:r>
                          <a:rPr lang="lv-LV" b="0" i="1" smtClean="0">
                            <a:latin typeface="Cambria Math" panose="02040503050406030204" pitchFamily="18" charset="0"/>
                          </a:rPr>
                          <m:t>𝑛</m:t>
                        </m:r>
                      </m:sup>
                    </m:sSup>
                    <m:r>
                      <a:rPr lang="lv-LV" b="0" i="1" smtClean="0">
                        <a:latin typeface="Cambria Math" panose="02040503050406030204" pitchFamily="18" charset="0"/>
                      </a:rPr>
                      <m:t>+1</m:t>
                    </m:r>
                  </m:oMath>
                </a14:m>
                <a:r>
                  <a:rPr lang="lv-LV" dirty="0"/>
                  <a:t> dalās ar </a:t>
                </a:r>
                <a14:m>
                  <m:oMath xmlns:m="http://schemas.openxmlformats.org/officeDocument/2006/math">
                    <m:r>
                      <a:rPr lang="lv-LV" i="1" dirty="0" smtClean="0">
                        <a:latin typeface="Cambria Math" panose="02040503050406030204" pitchFamily="18" charset="0"/>
                      </a:rPr>
                      <m:t>𝑛</m:t>
                    </m:r>
                  </m:oMath>
                </a14:m>
                <a:r>
                  <a:rPr lang="lv-LV" dirty="0"/>
                  <a:t>. [</a:t>
                </a:r>
                <a14:m>
                  <m:oMath xmlns:m="http://schemas.openxmlformats.org/officeDocument/2006/math">
                    <m:r>
                      <a:rPr lang="lv-LV" i="1" dirty="0" smtClean="0">
                        <a:latin typeface="Cambria Math" panose="02040503050406030204" pitchFamily="18" charset="0"/>
                      </a:rPr>
                      <m:t>𝑛</m:t>
                    </m:r>
                  </m:oMath>
                </a14:m>
                <a:r>
                  <a:rPr lang="lv-LV" dirty="0"/>
                  <a:t> drīkst dalīties arī ar pirmskaitļu pakāpēm.]</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2163" t="-662" r="-20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Citi uzdevumi, kas risināmi ar LTE Teorēmu</a:t>
            </a:r>
            <a:endParaRPr lang="en-US" dirty="0"/>
          </a:p>
        </p:txBody>
      </p:sp>
    </p:spTree>
    <p:extLst>
      <p:ext uri="{BB962C8B-B14F-4D97-AF65-F5344CB8AC3E}">
        <p14:creationId xmlns:p14="http://schemas.microsoft.com/office/powerpoint/2010/main" val="966615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lv-LV" dirty="0" smtClean="0"/>
              <a:t>IMO2019.P4 . </a:t>
            </a:r>
          </a:p>
          <a:p>
            <a:endParaRPr lang="lv-LV" dirty="0" smtClean="0"/>
          </a:p>
          <a:p>
            <a:r>
              <a:rPr lang="lv-LV" dirty="0" smtClean="0"/>
              <a:t>k! – aug straujāk nu_5 nevis nu_7. </a:t>
            </a:r>
          </a:p>
          <a:p>
            <a:r>
              <a:rPr lang="lv-LV" dirty="0" smtClean="0"/>
              <a:t>Bet labajā pusē straujāk aug nu_7, nevis nu_5. </a:t>
            </a:r>
          </a:p>
          <a:p>
            <a:endParaRPr lang="lv-LV"/>
          </a:p>
          <a:p>
            <a:endParaRPr lang="lv-LV" dirty="0" smtClean="0"/>
          </a:p>
        </p:txBody>
      </p:sp>
      <p:sp>
        <p:nvSpPr>
          <p:cNvPr id="3" name="Title 2"/>
          <p:cNvSpPr>
            <a:spLocks noGrp="1"/>
          </p:cNvSpPr>
          <p:nvPr>
            <p:ph type="title"/>
          </p:nvPr>
        </p:nvSpPr>
        <p:spPr/>
        <p:txBody>
          <a:bodyPr/>
          <a:lstStyle/>
          <a:p>
            <a:endParaRPr lang="lv-LV"/>
          </a:p>
        </p:txBody>
      </p:sp>
    </p:spTree>
    <p:extLst>
      <p:ext uri="{BB962C8B-B14F-4D97-AF65-F5344CB8AC3E}">
        <p14:creationId xmlns:p14="http://schemas.microsoft.com/office/powerpoint/2010/main" val="281583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450" y="1945640"/>
            <a:ext cx="3609975" cy="1308050"/>
          </a:xfrm>
        </p:spPr>
        <p:txBody>
          <a:bodyPr/>
          <a:lstStyle/>
          <a:p>
            <a:r>
              <a:rPr lang="lv-LV" b="0" dirty="0">
                <a:latin typeface="Lucida Sans Typewriter" panose="020B0509030504030204" pitchFamily="49" charset="77"/>
              </a:rPr>
              <a:t>nt.jun.part3</a:t>
            </a:r>
            <a:r>
              <a:rPr lang="lv-LV" b="0" dirty="0" smtClean="0">
                <a:latin typeface="Lucida Sans Typewriter" panose="020B0509030504030204" pitchFamily="49" charset="77"/>
              </a:rPr>
              <a:t>:</a:t>
            </a:r>
            <a:r>
              <a:rPr lang="lv-LV" dirty="0"/>
              <a:t> </a:t>
            </a:r>
            <a:r>
              <a:rPr lang="lv-LV" dirty="0" smtClean="0"/>
              <a:t>Pirmskaitļu valuācijas</a:t>
            </a:r>
            <a:endParaRPr lang="en-US" dirty="0"/>
          </a:p>
        </p:txBody>
      </p:sp>
      <p:sp>
        <p:nvSpPr>
          <p:cNvPr id="3" name="Text Placeholder 2"/>
          <p:cNvSpPr>
            <a:spLocks noGrp="1"/>
          </p:cNvSpPr>
          <p:nvPr>
            <p:ph type="body" sz="quarter" idx="10"/>
          </p:nvPr>
        </p:nvSpPr>
        <p:spPr/>
        <p:txBody>
          <a:bodyPr/>
          <a:lstStyle/>
          <a:p>
            <a:pPr marL="285750" indent="-285750">
              <a:lnSpc>
                <a:spcPct val="100000"/>
              </a:lnSpc>
              <a:buFont typeface="Webdings" panose="05030102010509060703" pitchFamily="18" charset="2"/>
              <a:buChar char="4"/>
            </a:pPr>
            <a:r>
              <a:rPr lang="lv-LV" dirty="0">
                <a:solidFill>
                  <a:schemeClr val="tx2"/>
                </a:solidFill>
              </a:rPr>
              <a:t>Valuācijas faktoriāliem un binomiālajiem koeficientiem</a:t>
            </a:r>
          </a:p>
          <a:p>
            <a:pPr marL="285750" indent="-285750">
              <a:lnSpc>
                <a:spcPct val="100000"/>
              </a:lnSpc>
              <a:buFont typeface="Webdings" panose="05030102010509060703" pitchFamily="18" charset="2"/>
              <a:buChar char="4"/>
            </a:pPr>
            <a:r>
              <a:rPr lang="lv-LV" dirty="0">
                <a:solidFill>
                  <a:schemeClr val="tx2"/>
                </a:solidFill>
              </a:rPr>
              <a:t>Ležandra teorēma (faktoriāla kārtai)</a:t>
            </a:r>
          </a:p>
          <a:p>
            <a:pPr marL="285750" indent="-285750">
              <a:lnSpc>
                <a:spcPct val="100000"/>
              </a:lnSpc>
              <a:buFont typeface="Webdings" panose="05030102010509060703" pitchFamily="18" charset="2"/>
              <a:buChar char="4"/>
            </a:pPr>
            <a:r>
              <a:rPr lang="lv-LV" dirty="0">
                <a:solidFill>
                  <a:schemeClr val="tx2"/>
                </a:solidFill>
              </a:rPr>
              <a:t>Kummera teorēma</a:t>
            </a:r>
          </a:p>
          <a:p>
            <a:pPr marL="285750" indent="-285750">
              <a:lnSpc>
                <a:spcPct val="100000"/>
              </a:lnSpc>
              <a:buFont typeface="Webdings" panose="05030102010509060703" pitchFamily="18" charset="2"/>
              <a:buChar char="4"/>
            </a:pPr>
            <a:r>
              <a:rPr lang="lv-LV" dirty="0">
                <a:solidFill>
                  <a:schemeClr val="tx2"/>
                </a:solidFill>
              </a:rPr>
              <a:t>Pakāpes pacelšanas lemma</a:t>
            </a:r>
          </a:p>
          <a:p>
            <a:pPr marL="285750" indent="-285750">
              <a:lnSpc>
                <a:spcPct val="100000"/>
              </a:lnSpc>
              <a:buFont typeface="Webdings" panose="05030102010509060703" pitchFamily="18" charset="2"/>
              <a:buChar char="4"/>
            </a:pPr>
            <a:r>
              <a:rPr lang="lv-LV" dirty="0">
                <a:solidFill>
                  <a:schemeClr val="tx2"/>
                </a:solidFill>
              </a:rPr>
              <a:t>Kāpēc harmoniskas rindas u.c. parciālsummas nevar būt veseles.</a:t>
            </a:r>
          </a:p>
        </p:txBody>
      </p:sp>
    </p:spTree>
    <p:extLst>
      <p:ext uri="{BB962C8B-B14F-4D97-AF65-F5344CB8AC3E}">
        <p14:creationId xmlns:p14="http://schemas.microsoft.com/office/powerpoint/2010/main" val="2249271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marL="457200" indent="-457200">
              <a:buAutoNum type="arabicPeriod"/>
            </a:pPr>
            <a:r>
              <a:rPr lang="lv-LV" dirty="0" smtClean="0"/>
              <a:t>Dažreiz veselu skaitļu vienādojumus pietiek salīdzināt pēc pirmskaitļa moduļa (ja abas puses dod dažādus atlikumus, vienādība nevar būt).</a:t>
            </a:r>
          </a:p>
          <a:p>
            <a:pPr marL="457200" indent="-457200">
              <a:buAutoNum type="arabicPeriod"/>
            </a:pPr>
            <a:r>
              <a:rPr lang="lv-LV" dirty="0" smtClean="0"/>
              <a:t>Dažreiz vajadzīgi precīzāki instrumenti.</a:t>
            </a:r>
          </a:p>
          <a:p>
            <a:pPr marL="457200" indent="-457200">
              <a:buAutoNum type="arabicPeriod"/>
            </a:pPr>
            <a:r>
              <a:rPr lang="lv-LV" dirty="0" smtClean="0"/>
              <a:t>Valuācijas ievieš ritmus, kuri nav tīri periodiski.</a:t>
            </a:r>
          </a:p>
        </p:txBody>
      </p:sp>
      <p:sp>
        <p:nvSpPr>
          <p:cNvPr id="6" name="Content Placeholder 5"/>
          <p:cNvSpPr>
            <a:spLocks noGrp="1"/>
          </p:cNvSpPr>
          <p:nvPr>
            <p:ph idx="10"/>
          </p:nvPr>
        </p:nvSpPr>
        <p:spPr/>
        <p:txBody>
          <a:bodyPr/>
          <a:lstStyle/>
          <a:p>
            <a:endParaRPr lang="lv-LV"/>
          </a:p>
        </p:txBody>
      </p:sp>
      <p:sp>
        <p:nvSpPr>
          <p:cNvPr id="4" name="Title 3"/>
          <p:cNvSpPr>
            <a:spLocks noGrp="1"/>
          </p:cNvSpPr>
          <p:nvPr>
            <p:ph type="title"/>
          </p:nvPr>
        </p:nvSpPr>
        <p:spPr/>
        <p:txBody>
          <a:bodyPr/>
          <a:lstStyle/>
          <a:p>
            <a:r>
              <a:rPr lang="lv-LV" dirty="0" smtClean="0"/>
              <a:t>Kāpēc vajadzīgas valuācijas</a:t>
            </a:r>
            <a:endParaRPr lang="lv-LV" dirty="0"/>
          </a:p>
        </p:txBody>
      </p:sp>
    </p:spTree>
    <p:extLst>
      <p:ext uri="{BB962C8B-B14F-4D97-AF65-F5344CB8AC3E}">
        <p14:creationId xmlns:p14="http://schemas.microsoft.com/office/powerpoint/2010/main" val="15400289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starpība </a:t>
                </a:r>
                <a14:m>
                  <m:oMath xmlns:m="http://schemas.openxmlformats.org/officeDocument/2006/math">
                    <m:sSup>
                      <m:sSupPr>
                        <m:ctrlPr>
                          <a:rPr lang="lv-LV" i="1" smtClean="0">
                            <a:latin typeface="Cambria Math" panose="02040503050406030204" pitchFamily="18" charset="0"/>
                          </a:rPr>
                        </m:ctrlPr>
                      </m:sSupPr>
                      <m:e>
                        <m:r>
                          <a:rPr lang="lv-LV" b="0" i="1" smtClean="0">
                            <a:latin typeface="Cambria Math" panose="02040503050406030204" pitchFamily="18" charset="0"/>
                          </a:rPr>
                          <m:t>𝑎</m:t>
                        </m:r>
                      </m:e>
                      <m:sup>
                        <m:r>
                          <a:rPr lang="lv-LV" b="0" i="1" smtClean="0">
                            <a:latin typeface="Cambria Math" panose="02040503050406030204" pitchFamily="18" charset="0"/>
                          </a:rPr>
                          <m:t>𝑛</m:t>
                        </m:r>
                      </m:sup>
                    </m:sSup>
                    <m:r>
                      <a:rPr lang="lv-LV" b="0" i="1" smtClean="0">
                        <a:latin typeface="Cambria Math" panose="02040503050406030204" pitchFamily="18" charset="0"/>
                      </a:rPr>
                      <m:t>−</m:t>
                    </m:r>
                    <m:sSup>
                      <m:sSupPr>
                        <m:ctrlPr>
                          <a:rPr lang="lv-LV" b="0" i="1" smtClean="0">
                            <a:latin typeface="Cambria Math" panose="02040503050406030204" pitchFamily="18" charset="0"/>
                          </a:rPr>
                        </m:ctrlPr>
                      </m:sSupPr>
                      <m:e>
                        <m:r>
                          <a:rPr lang="lv-LV" b="0" i="1" smtClean="0">
                            <a:latin typeface="Cambria Math" panose="02040503050406030204" pitchFamily="18" charset="0"/>
                          </a:rPr>
                          <m:t>𝑏</m:t>
                        </m:r>
                      </m:e>
                      <m:sup>
                        <m:r>
                          <a:rPr lang="lv-LV" b="0" i="1" smtClean="0">
                            <a:latin typeface="Cambria Math" panose="02040503050406030204" pitchFamily="18" charset="0"/>
                          </a:rPr>
                          <m:t>𝑛</m:t>
                        </m:r>
                      </m:sup>
                    </m:sSup>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faktoriāls </a:t>
                </a:r>
                <a14:m>
                  <m:oMath xmlns:m="http://schemas.openxmlformats.org/officeDocument/2006/math">
                    <m:r>
                      <a:rPr lang="lv-LV" i="1" dirty="0" smtClean="0">
                        <a:latin typeface="Cambria Math" panose="02040503050406030204" pitchFamily="18" charset="0"/>
                      </a:rPr>
                      <m:t>𝑘</m:t>
                    </m:r>
                    <m:r>
                      <a:rPr lang="lv-LV" i="1" dirty="0" smtClean="0">
                        <a:latin typeface="Cambria Math" panose="02040503050406030204" pitchFamily="18" charset="0"/>
                      </a:rPr>
                      <m:t>!</m:t>
                    </m:r>
                  </m:oMath>
                </a14:m>
                <a:endParaRPr lang="lv-LV" dirty="0"/>
              </a:p>
              <a:p>
                <a:pPr marL="342900" indent="-342900">
                  <a:buFont typeface="Webdings" panose="05030102010509060703" pitchFamily="18" charset="2"/>
                  <a:buChar char="4"/>
                </a:pPr>
                <a:r>
                  <a:rPr lang="lv-LV" dirty="0"/>
                  <a:t>Ar kādu lielāko pirmskaitļa </a:t>
                </a:r>
                <a14:m>
                  <m:oMath xmlns:m="http://schemas.openxmlformats.org/officeDocument/2006/math">
                    <m:r>
                      <a:rPr lang="lv-LV" i="1" dirty="0" smtClean="0">
                        <a:latin typeface="Cambria Math" panose="02040503050406030204" pitchFamily="18" charset="0"/>
                      </a:rPr>
                      <m:t>𝑝</m:t>
                    </m:r>
                  </m:oMath>
                </a14:m>
                <a:r>
                  <a:rPr lang="lv-LV" dirty="0"/>
                  <a:t> pakāpi dalās kombinācija </a:t>
                </a:r>
                <a:endParaRPr lang="lv-LV"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lv-LV" i="1" smtClean="0">
                              <a:latin typeface="Cambria Math" panose="02040503050406030204" pitchFamily="18" charset="0"/>
                            </a:rPr>
                          </m:ctrlPr>
                        </m:sSubSupPr>
                        <m:e>
                          <m:r>
                            <a:rPr lang="lv-LV" b="0" i="1" smtClean="0">
                              <a:latin typeface="Cambria Math" panose="02040503050406030204" pitchFamily="18" charset="0"/>
                            </a:rPr>
                            <m:t>𝐶</m:t>
                          </m:r>
                        </m:e>
                        <m:sub>
                          <m:r>
                            <a:rPr lang="lv-LV" b="0" i="1" smtClean="0">
                              <a:latin typeface="Cambria Math" panose="02040503050406030204" pitchFamily="18" charset="0"/>
                            </a:rPr>
                            <m:t>𝑚</m:t>
                          </m:r>
                        </m:sub>
                        <m:sup>
                          <m:r>
                            <a:rPr lang="lv-LV" b="0" i="1" smtClean="0">
                              <a:latin typeface="Cambria Math" panose="02040503050406030204" pitchFamily="18" charset="0"/>
                            </a:rPr>
                            <m:t>𝑘</m:t>
                          </m:r>
                        </m:sup>
                      </m:sSubSup>
                      <m:r>
                        <a:rPr lang="lv-LV" b="0" i="1" smtClean="0">
                          <a:latin typeface="Cambria Math" panose="02040503050406030204" pitchFamily="18" charset="0"/>
                        </a:rPr>
                        <m:t>=</m:t>
                      </m:r>
                      <m:d>
                        <m:dPr>
                          <m:ctrlPr>
                            <a:rPr lang="lv-LV" b="0" i="1" smtClean="0">
                              <a:latin typeface="Cambria Math" panose="02040503050406030204" pitchFamily="18" charset="0"/>
                            </a:rPr>
                          </m:ctrlPr>
                        </m:dPr>
                        <m:e>
                          <m:m>
                            <m:mPr>
                              <m:mcs>
                                <m:mc>
                                  <m:mcPr>
                                    <m:count m:val="1"/>
                                    <m:mcJc m:val="center"/>
                                  </m:mcPr>
                                </m:mc>
                              </m:mcs>
                              <m:ctrlPr>
                                <a:rPr lang="lv-LV" b="0" i="1" smtClean="0">
                                  <a:latin typeface="Cambria Math" panose="02040503050406030204" pitchFamily="18" charset="0"/>
                                </a:rPr>
                              </m:ctrlPr>
                            </m:mPr>
                            <m:mr>
                              <m:e>
                                <m:r>
                                  <m:rPr>
                                    <m:brk m:alnAt="7"/>
                                  </m:rPr>
                                  <a:rPr lang="lv-LV" b="0" i="1" smtClean="0">
                                    <a:latin typeface="Cambria Math" panose="02040503050406030204" pitchFamily="18" charset="0"/>
                                  </a:rPr>
                                  <m:t>𝑚</m:t>
                                </m:r>
                              </m:e>
                            </m:mr>
                            <m:mr>
                              <m:e>
                                <m:r>
                                  <a:rPr lang="lv-LV" b="0" i="1" smtClean="0">
                                    <a:latin typeface="Cambria Math" panose="02040503050406030204" pitchFamily="18" charset="0"/>
                                  </a:rPr>
                                  <m:t>𝑘</m:t>
                                </m:r>
                              </m:e>
                            </m:mr>
                          </m:m>
                        </m:e>
                      </m:d>
                      <m:r>
                        <a:rPr lang="lv-LV" b="0" i="1" smtClean="0">
                          <a:latin typeface="Cambria Math" panose="02040503050406030204" pitchFamily="18" charset="0"/>
                        </a:rPr>
                        <m:t>=</m:t>
                      </m:r>
                      <m:f>
                        <m:fPr>
                          <m:ctrlPr>
                            <a:rPr lang="lv-LV" b="0" i="1" smtClean="0">
                              <a:latin typeface="Cambria Math" panose="02040503050406030204" pitchFamily="18" charset="0"/>
                            </a:rPr>
                          </m:ctrlPr>
                        </m:fPr>
                        <m:num>
                          <m:r>
                            <a:rPr lang="lv-LV" b="0" i="1" smtClean="0">
                              <a:latin typeface="Cambria Math" panose="02040503050406030204" pitchFamily="18" charset="0"/>
                            </a:rPr>
                            <m:t>𝑚</m:t>
                          </m:r>
                          <m:r>
                            <a:rPr lang="lv-LV" b="0" i="1" smtClean="0">
                              <a:latin typeface="Cambria Math" panose="02040503050406030204" pitchFamily="18" charset="0"/>
                            </a:rPr>
                            <m:t>!</m:t>
                          </m:r>
                        </m:num>
                        <m:den>
                          <m:d>
                            <m:dPr>
                              <m:ctrlPr>
                                <a:rPr lang="lv-LV" b="0" i="1" smtClean="0">
                                  <a:latin typeface="Cambria Math" panose="02040503050406030204" pitchFamily="18" charset="0"/>
                                </a:rPr>
                              </m:ctrlPr>
                            </m:dPr>
                            <m:e>
                              <m:r>
                                <a:rPr lang="lv-LV" b="0" i="1" smtClean="0">
                                  <a:latin typeface="Cambria Math" panose="02040503050406030204" pitchFamily="18" charset="0"/>
                                </a:rPr>
                                <m:t>𝑚</m:t>
                              </m:r>
                              <m:r>
                                <a:rPr lang="lv-LV" b="0" i="1" smtClean="0">
                                  <a:latin typeface="Cambria Math" panose="02040503050406030204" pitchFamily="18" charset="0"/>
                                </a:rPr>
                                <m:t>−</m:t>
                              </m:r>
                              <m:r>
                                <a:rPr lang="lv-LV" b="0" i="1" smtClean="0">
                                  <a:latin typeface="Cambria Math" panose="02040503050406030204" pitchFamily="18" charset="0"/>
                                </a:rPr>
                                <m:t>𝑘</m:t>
                              </m:r>
                            </m:e>
                          </m:d>
                          <m:r>
                            <a:rPr lang="lv-LV" b="0" i="1" smtClean="0">
                              <a:latin typeface="Cambria Math" panose="02040503050406030204" pitchFamily="18" charset="0"/>
                            </a:rPr>
                            <m:t>!</m:t>
                          </m:r>
                          <m:r>
                            <a:rPr lang="lv-LV" b="0" i="1" smtClean="0">
                              <a:latin typeface="Cambria Math" panose="02040503050406030204" pitchFamily="18" charset="0"/>
                            </a:rPr>
                            <m:t>𝑘</m:t>
                          </m:r>
                          <m:r>
                            <a:rPr lang="lv-LV" b="0" i="1" smtClean="0">
                              <a:latin typeface="Cambria Math" panose="02040503050406030204" pitchFamily="18" charset="0"/>
                            </a:rPr>
                            <m:t>!</m:t>
                          </m:r>
                        </m:den>
                      </m:f>
                    </m:oMath>
                  </m:oMathPara>
                </a14:m>
                <a:endParaRPr lang="lv-LV" dirty="0"/>
              </a:p>
              <a:p>
                <a:endParaRPr lang="lv-LV" dirty="0"/>
              </a:p>
              <a:p>
                <a:r>
                  <a:rPr lang="lv-LV" dirty="0"/>
                  <a:t>No tā var izsecināt daudz ko par skaitļu decimālpierakstu, par izteiksmju savstarpēju dalāmību, utml.</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2163" t="-2318" r="-122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lv-LV" dirty="0"/>
              <a:t>Atbildes uz </a:t>
            </a:r>
            <a:r>
              <a:rPr lang="lv-LV" dirty="0" smtClean="0"/>
              <a:t>šādiem </a:t>
            </a:r>
            <a:r>
              <a:rPr lang="lv-LV" dirty="0"/>
              <a:t>jautājumiem</a:t>
            </a:r>
            <a:endParaRPr lang="en-US" dirty="0"/>
          </a:p>
        </p:txBody>
      </p:sp>
    </p:spTree>
    <p:extLst>
      <p:ext uri="{BB962C8B-B14F-4D97-AF65-F5344CB8AC3E}">
        <p14:creationId xmlns:p14="http://schemas.microsoft.com/office/powerpoint/2010/main" val="1300185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D0D3C2-D1BA-0F48-B7DB-338699F608A5}"/>
              </a:ext>
            </a:extLst>
          </p:cNvPr>
          <p:cNvPicPr>
            <a:picLocks noChangeAspect="1"/>
          </p:cNvPicPr>
          <p:nvPr/>
        </p:nvPicPr>
        <p:blipFill rotWithShape="1">
          <a:blip r:embed="rId2"/>
          <a:srcRect b="12891"/>
          <a:stretch/>
        </p:blipFill>
        <p:spPr>
          <a:xfrm>
            <a:off x="4041141" y="885816"/>
            <a:ext cx="4844787" cy="3291840"/>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7472" y="758505"/>
                <a:ext cx="3896054" cy="3680145"/>
              </a:xfrm>
            </p:spPr>
            <p:txBody>
              <a:bodyPr>
                <a:noAutofit/>
              </a:bodyPr>
              <a:lstStyle/>
              <a:p>
                <a:r>
                  <a:rPr lang="lv-LV" dirty="0"/>
                  <a:t>Lielāko pirmskaitļa </a:t>
                </a:r>
                <a14:m>
                  <m:oMath xmlns:m="http://schemas.openxmlformats.org/officeDocument/2006/math">
                    <m:r>
                      <a:rPr lang="lv-LV" i="1" dirty="0" smtClean="0">
                        <a:latin typeface="Cambria Math" panose="02040503050406030204" pitchFamily="18" charset="0"/>
                      </a:rPr>
                      <m:t>𝑝</m:t>
                    </m:r>
                  </m:oMath>
                </a14:m>
                <a:r>
                  <a:rPr lang="lv-LV" dirty="0"/>
                  <a:t> pakāpi, ar ko dalās </a:t>
                </a:r>
                <a14:m>
                  <m:oMath xmlns:m="http://schemas.openxmlformats.org/officeDocument/2006/math">
                    <m:r>
                      <a:rPr lang="lv-LV" i="1" dirty="0" smtClean="0">
                        <a:latin typeface="Cambria Math" panose="02040503050406030204" pitchFamily="18" charset="0"/>
                      </a:rPr>
                      <m:t>𝑛</m:t>
                    </m:r>
                  </m:oMath>
                </a14:m>
                <a:r>
                  <a:rPr lang="lv-LV" dirty="0"/>
                  <a:t> apzīmē šādi:</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lv-LV" i="1">
                              <a:latin typeface="Cambria Math" panose="02040503050406030204" pitchFamily="18" charset="0"/>
                            </a:rPr>
                            <m:t>𝑣</m:t>
                          </m:r>
                        </m:e>
                        <m:sub>
                          <m:r>
                            <a:rPr lang="lv-LV" i="1">
                              <a:latin typeface="Cambria Math" panose="02040503050406030204" pitchFamily="18" charset="0"/>
                            </a:rPr>
                            <m:t>𝑝</m:t>
                          </m:r>
                        </m:sub>
                      </m:sSub>
                      <m:d>
                        <m:dPr>
                          <m:ctrlPr>
                            <a:rPr lang="lv-LV" i="1" smtClean="0">
                              <a:latin typeface="Cambria Math" panose="02040503050406030204" pitchFamily="18" charset="0"/>
                            </a:rPr>
                          </m:ctrlPr>
                        </m:dPr>
                        <m:e>
                          <m:r>
                            <a:rPr lang="lv-LV" b="0" i="1" smtClean="0">
                              <a:latin typeface="Cambria Math" panose="02040503050406030204" pitchFamily="18" charset="0"/>
                            </a:rPr>
                            <m:t>𝑛</m:t>
                          </m:r>
                        </m:e>
                      </m:d>
                    </m:oMath>
                  </m:oMathPara>
                </a14:m>
                <a:endParaRPr lang="lv-LV" dirty="0"/>
              </a:p>
              <a:p>
                <a:r>
                  <a:rPr lang="lv-LV" dirty="0"/>
                  <a:t>"</a:t>
                </a:r>
                <a14:m>
                  <m:oMath xmlns:m="http://schemas.openxmlformats.org/officeDocument/2006/math">
                    <m:r>
                      <a:rPr lang="lv-LV" i="1">
                        <a:latin typeface="Cambria Math" panose="02040503050406030204" pitchFamily="18" charset="0"/>
                      </a:rPr>
                      <m:t>𝑣</m:t>
                    </m:r>
                  </m:oMath>
                </a14:m>
                <a:r>
                  <a:rPr lang="lv-LV" dirty="0"/>
                  <a:t>" grieķu burts "nī" (angl. </a:t>
                </a:r>
                <a:r>
                  <a:rPr lang="lv-LV" i="1" dirty="0"/>
                  <a:t>nu</a:t>
                </a:r>
                <a:r>
                  <a:rPr lang="lv-LV" dirty="0"/>
                  <a:t>). </a:t>
                </a:r>
              </a:p>
              <a:p>
                <a:r>
                  <a:rPr lang="lv-LV" dirty="0"/>
                  <a:t>Drusku līdzīgs burtam "V" (prime </a:t>
                </a:r>
                <a:r>
                  <a:rPr lang="lv-LV" b="1" dirty="0"/>
                  <a:t>valuation</a:t>
                </a:r>
                <a:r>
                  <a:rPr lang="lv-LV" dirty="0"/>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7472" y="758505"/>
                <a:ext cx="3896054" cy="3680145"/>
              </a:xfrm>
              <a:blipFill>
                <a:blip r:embed="rId3"/>
                <a:stretch>
                  <a:fillRect l="-4545" t="-2759" r="-519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lv-LV" dirty="0"/>
              <a:t>Divu veidu apzīmējumi</a:t>
            </a:r>
            <a:endParaRPr lang="en-US" dirty="0"/>
          </a:p>
        </p:txBody>
      </p:sp>
      <p:sp>
        <p:nvSpPr>
          <p:cNvPr id="5" name="Rectangle 4"/>
          <p:cNvSpPr/>
          <p:nvPr/>
        </p:nvSpPr>
        <p:spPr>
          <a:xfrm>
            <a:off x="4490753" y="2775283"/>
            <a:ext cx="368969" cy="513345"/>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191358" y="3472973"/>
            <a:ext cx="368969" cy="513345"/>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822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lv-LV" dirty="0"/>
                  <a:t>"Valuation" (algebriskā normēšana) apzīmē jebkuru funkciju, kuru var piemērot skaitļiem, racionālām daļām, utml. ar 3 īpašībām:</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a:t>
                </a:r>
                <a:r>
                  <a:rPr lang="lv-LV" dirty="0"/>
                  <a:t>tad un tikai tad ja</a:t>
                </a:r>
                <a:r>
                  <a:rPr lang="en-US" dirty="0"/>
                  <a:t>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0</m:t>
                    </m:r>
                  </m:oMath>
                </a14:m>
                <a:r>
                  <a:rPr lang="en-US" dirty="0"/>
                  <a:t>,</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𝑎𝑏</m:t>
                    </m:r>
                    <m:r>
                      <a:rPr lang="en-US" i="1" dirty="0" smtClean="0">
                        <a:latin typeface="Cambria Math" panose="02040503050406030204" pitchFamily="18" charset="0"/>
                      </a:rPr>
                      <m:t>) =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oMath>
                </a14:m>
                <a:r>
                  <a:rPr lang="en-US" dirty="0"/>
                  <a:t>,</a:t>
                </a:r>
              </a:p>
              <a:p>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 </m:t>
                    </m:r>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oMath>
                </a14:m>
                <a:r>
                  <a:rPr lang="en-US" dirty="0"/>
                  <a:t>, </a:t>
                </a:r>
                <a:r>
                  <a:rPr lang="lv-LV" dirty="0"/>
                  <a:t>ar vienādību, ja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m:t>
                    </m:r>
                    <m:r>
                      <a:rPr lang="en-US" i="1" dirty="0">
                        <a:latin typeface="Cambria Math" panose="02040503050406030204" pitchFamily="18" charset="0"/>
                      </a:rPr>
                      <m:t>𝑏</m:t>
                    </m:r>
                    <m:r>
                      <a:rPr lang="en-US" i="1" dirty="0">
                        <a:latin typeface="Cambria Math" panose="02040503050406030204" pitchFamily="18" charset="0"/>
                      </a:rPr>
                      <m:t>)</m:t>
                    </m:r>
                  </m:oMath>
                </a14:m>
                <a:r>
                  <a:rPr lang="en-US" dirty="0"/>
                  <a:t>.</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2163" t="-23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429367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lv-LV" dirty="0" smtClean="0"/>
              <a:t>Ar cik nulleem beidzas 2012! </a:t>
            </a:r>
          </a:p>
          <a:p>
            <a:r>
              <a:rPr lang="lv-LV" dirty="0" smtClean="0"/>
              <a:t>Kā izteikt nuļļu skaitu skaitļa beigās kā minimumu no divām valuācijām?</a:t>
            </a:r>
          </a:p>
          <a:p>
            <a:r>
              <a:rPr lang="lv-LV" dirty="0" smtClean="0"/>
              <a:t>Interpretācija – kāpēc choose(2012,17) dalās ar 17. </a:t>
            </a:r>
          </a:p>
          <a:p>
            <a:endParaRPr lang="lv-LV" dirty="0"/>
          </a:p>
          <a:p>
            <a:endParaRPr lang="lv-LV" dirty="0"/>
          </a:p>
        </p:txBody>
      </p:sp>
      <p:sp>
        <p:nvSpPr>
          <p:cNvPr id="3" name="Title 2"/>
          <p:cNvSpPr>
            <a:spLocks noGrp="1"/>
          </p:cNvSpPr>
          <p:nvPr>
            <p:ph type="title"/>
          </p:nvPr>
        </p:nvSpPr>
        <p:spPr/>
        <p:txBody>
          <a:bodyPr/>
          <a:lstStyle/>
          <a:p>
            <a:endParaRPr lang="lv-LV"/>
          </a:p>
        </p:txBody>
      </p:sp>
    </p:spTree>
    <p:extLst>
      <p:ext uri="{BB962C8B-B14F-4D97-AF65-F5344CB8AC3E}">
        <p14:creationId xmlns:p14="http://schemas.microsoft.com/office/powerpoint/2010/main" val="112674349"/>
      </p:ext>
    </p:extLst>
  </p:cSld>
  <p:clrMapOvr>
    <a:masterClrMapping/>
  </p:clrMapOvr>
</p:sld>
</file>

<file path=ppt/theme/theme1.xml><?xml version="1.0" encoding="utf-8"?>
<a:theme xmlns:a="http://schemas.openxmlformats.org/drawingml/2006/main" name="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2.xml><?xml version="1.0" encoding="utf-8"?>
<a:theme xmlns:a="http://schemas.openxmlformats.org/drawingml/2006/main" name="1_Forcepoint PPTX Template - 2016-01-22a">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74117A76-D633-4793-8AB1-923034CCCB8C}"/>
    </a:ext>
  </a:extLst>
</a:theme>
</file>

<file path=ppt/theme/theme3.xml><?xml version="1.0" encoding="utf-8"?>
<a:theme xmlns:a="http://schemas.openxmlformats.org/drawingml/2006/main" name="Title Slide">
  <a:themeElements>
    <a:clrScheme name="Forcepoint Palette">
      <a:dk1>
        <a:srgbClr val="43B02A"/>
      </a:dk1>
      <a:lt1>
        <a:srgbClr val="FFFFFF"/>
      </a:lt1>
      <a:dk2>
        <a:srgbClr val="000000"/>
      </a:dk2>
      <a:lt2>
        <a:srgbClr val="666465"/>
      </a:lt2>
      <a:accent1>
        <a:srgbClr val="E62D1E"/>
      </a:accent1>
      <a:accent2>
        <a:srgbClr val="FF6C0C"/>
      </a:accent2>
      <a:accent3>
        <a:srgbClr val="FFAD00"/>
      </a:accent3>
      <a:accent4>
        <a:srgbClr val="0A64AA"/>
      </a:accent4>
      <a:accent5>
        <a:srgbClr val="2093CF"/>
      </a:accent5>
      <a:accent6>
        <a:srgbClr val="80808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cepoint PPTX Template - 2016-01-22a.potx" id="{D80DFC58-F814-4D82-9B27-F04FB0F87D7A}" vid="{A8EEB839-6761-4E9E-9A82-056589DF38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Forcepoint PPTX Template - 2016-01-22a</Template>
  <TotalTime>18550</TotalTime>
  <Words>996</Words>
  <Application>Microsoft Office PowerPoint</Application>
  <PresentationFormat>On-screen Show (16:9)</PresentationFormat>
  <Paragraphs>193</Paragraphs>
  <Slides>34</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34</vt:i4>
      </vt:variant>
    </vt:vector>
  </HeadingPairs>
  <TitlesOfParts>
    <vt:vector size="44" baseType="lpstr">
      <vt:lpstr>Arial</vt:lpstr>
      <vt:lpstr>Calibri</vt:lpstr>
      <vt:lpstr>Cambria Math</vt:lpstr>
      <vt:lpstr>Lucida Sans Typewriter</vt:lpstr>
      <vt:lpstr>黑体</vt:lpstr>
      <vt:lpstr>Webdings</vt:lpstr>
      <vt:lpstr>Wingdings</vt:lpstr>
      <vt:lpstr>Forcepoint PPTX Template - 2016-01-22a</vt:lpstr>
      <vt:lpstr>1_Forcepoint PPTX Template - 2016-01-22a</vt:lpstr>
      <vt:lpstr>Title Slide</vt:lpstr>
      <vt:lpstr>PowerPoint Presentation</vt:lpstr>
      <vt:lpstr>PowerPoint Presentation</vt:lpstr>
      <vt:lpstr>PowerPoint Presentation</vt:lpstr>
      <vt:lpstr>nt.jun.part3: Pirmskaitļu valuācijas</vt:lpstr>
      <vt:lpstr>Kāpēc vajadzīgas valuācijas</vt:lpstr>
      <vt:lpstr>Atbildes uz šādiem jautājumiem</vt:lpstr>
      <vt:lpstr>Divu veidu apzīmējumi</vt:lpstr>
      <vt:lpstr>PowerPoint Presentation</vt:lpstr>
      <vt:lpstr>PowerPoint Presentation</vt:lpstr>
      <vt:lpstr>Ležanra un Kummera teorēmas</vt:lpstr>
      <vt:lpstr>Pirmskaitļa kārta faktoriālā N! </vt:lpstr>
      <vt:lpstr>CGMO2012.8</vt:lpstr>
      <vt:lpstr>Ležandra formula</vt:lpstr>
      <vt:lpstr>Lūkas teorēma</vt:lpstr>
      <vt:lpstr>Kummera teorēma</vt:lpstr>
      <vt:lpstr>CGMO Uzdevums</vt:lpstr>
      <vt:lpstr>Kāpinātāja pacelšanas lemmas</vt:lpstr>
      <vt:lpstr>Piemēri ar desmitnieka pakāpēm</vt:lpstr>
      <vt:lpstr>x^n-y^n ar interesantiem decimālpierakstiem</vt:lpstr>
      <vt:lpstr>Eilera teorēma tik precīzu novērtējumu nedod</vt:lpstr>
      <vt:lpstr>Ar kādām pirmskaitļu pakāpēm dalās x^n-y^n </vt:lpstr>
      <vt:lpstr>Pirmskaitļa kārta</vt:lpstr>
      <vt:lpstr>Kas notiek, ja p | x-y  (un attiecīgi p | x+y )</vt:lpstr>
      <vt:lpstr>Kāpinātāja pacelšanas lemma (jeb LTE), ja p&gt;2</vt:lpstr>
      <vt:lpstr>Uzdevums 2.9 </vt:lpstr>
      <vt:lpstr>Salīdzinājums v_2 (n) un v_2 (〖17〗^n-1)</vt:lpstr>
      <vt:lpstr>Salīdzinājums v_2 (n) un v_2 (〖17〗^n-1)</vt:lpstr>
      <vt:lpstr>v_2 (〖15〗^n-1)</vt:lpstr>
      <vt:lpstr>Līdzīgi grafiki kā v_p (n)</vt:lpstr>
      <vt:lpstr>Uzdevums 2.8</vt:lpstr>
      <vt:lpstr>Bw2015.17</vt:lpstr>
      <vt:lpstr>Izsakām vienu virkni ar divām vienkāršākām</vt:lpstr>
      <vt:lpstr>Citi uzdevumi, kas risināmi ar LTE Teorēmu</vt:lpstr>
      <vt:lpstr>PowerPoint Presentation</vt:lpstr>
    </vt:vector>
  </TitlesOfParts>
  <Company>Websense,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Skaitļu teorija olimpiādēs</dc:title>
  <dc:subject>Forcepoint</dc:subject>
  <dc:creator>Apsitis, Kalvis</dc:creator>
  <cp:lastModifiedBy>Kalvis Apsītis</cp:lastModifiedBy>
  <cp:revision>481</cp:revision>
  <dcterms:created xsi:type="dcterms:W3CDTF">2016-04-09T20:26:42Z</dcterms:created>
  <dcterms:modified xsi:type="dcterms:W3CDTF">2020-03-02T10:16:04Z</dcterms:modified>
</cp:coreProperties>
</file>